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73" r:id="rId10"/>
    <p:sldId id="264" r:id="rId11"/>
    <p:sldId id="265" r:id="rId12"/>
    <p:sldId id="268" r:id="rId13"/>
    <p:sldId id="266" r:id="rId14"/>
    <p:sldId id="267" r:id="rId15"/>
    <p:sldId id="271" r:id="rId16"/>
    <p:sldId id="272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4C29CB-9C2C-4E41-8055-749A0923D75F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0B1316-5EC5-46B7-83C2-52BF626C49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877457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EAE0-9A02-4CF9-859A-C6E25DEDB0A1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4485EC4-0428-4409-B3BA-3576AE8547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EAE0-9A02-4CF9-859A-C6E25DEDB0A1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5EC4-0428-4409-B3BA-3576AE8547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EAE0-9A02-4CF9-859A-C6E25DEDB0A1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5EC4-0428-4409-B3BA-3576AE8547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EAE0-9A02-4CF9-859A-C6E25DEDB0A1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5EC4-0428-4409-B3BA-3576AE8547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EAE0-9A02-4CF9-859A-C6E25DEDB0A1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5EC4-0428-4409-B3BA-3576AE8547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EAE0-9A02-4CF9-859A-C6E25DEDB0A1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5EC4-0428-4409-B3BA-3576AE8547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EAE0-9A02-4CF9-859A-C6E25DEDB0A1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5EC4-0428-4409-B3BA-3576AE8547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EAE0-9A02-4CF9-859A-C6E25DEDB0A1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5EC4-0428-4409-B3BA-3576AE8547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EAE0-9A02-4CF9-859A-C6E25DEDB0A1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5EC4-0428-4409-B3BA-3576AE8547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EAE0-9A02-4CF9-859A-C6E25DEDB0A1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5EC4-0428-4409-B3BA-3576AE8547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DEAE0-9A02-4CF9-859A-C6E25DEDB0A1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85EC4-0428-4409-B3BA-3576AE85472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6BDEAE0-9A02-4CF9-859A-C6E25DEDB0A1}" type="datetimeFigureOut">
              <a:rPr lang="ru-RU" smtClean="0"/>
              <a:pPr/>
              <a:t>01.11.2011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4485EC4-0428-4409-B3BA-3576AE85472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2060848"/>
            <a:ext cx="9144000" cy="16811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79512" y="2351589"/>
            <a:ext cx="8712968" cy="943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400"/>
              </a:spcAft>
            </a:pPr>
            <a:r>
              <a:rPr lang="ru-RU" sz="2600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финансовом секторе.</a:t>
            </a:r>
          </a:p>
          <a:p>
            <a:pPr>
              <a:spcAft>
                <a:spcPts val="400"/>
              </a:spcAft>
            </a:pPr>
            <a:r>
              <a:rPr lang="ru-RU" sz="2600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Возможности. Преимущества. Мировой опыт.</a:t>
            </a:r>
            <a:endParaRPr lang="ru-RU" sz="2600" b="1" dirty="0">
              <a:solidFill>
                <a:schemeClr val="bg1">
                  <a:lumMod val="95000"/>
                </a:schemeClr>
              </a:solidFill>
              <a:latin typeface="Cambr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3958024"/>
            <a:ext cx="756084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Cambria" pitchFamily="18" charset="0"/>
              </a:rPr>
              <a:t>Антон Михайлов, </a:t>
            </a:r>
            <a:endParaRPr lang="en-US" sz="2200" dirty="0" smtClean="0">
              <a:latin typeface="Cambria" pitchFamily="18" charset="0"/>
            </a:endParaRPr>
          </a:p>
          <a:p>
            <a:r>
              <a:rPr lang="ru-RU" sz="2200" dirty="0" smtClean="0">
                <a:latin typeface="Cambria" pitchFamily="18" charset="0"/>
              </a:rPr>
              <a:t>Директор по маркетингу </a:t>
            </a:r>
            <a:r>
              <a:rPr lang="en-US" sz="2200" dirty="0" smtClean="0">
                <a:latin typeface="Cambria" pitchFamily="18" charset="0"/>
              </a:rPr>
              <a:t>BioLink Solutions</a:t>
            </a:r>
          </a:p>
          <a:p>
            <a:endParaRPr lang="en-US" sz="2000" dirty="0">
              <a:latin typeface="Cambria" pitchFamily="18" charset="0"/>
            </a:endParaRPr>
          </a:p>
          <a:p>
            <a:endParaRPr lang="en-US" sz="2000" dirty="0" smtClean="0">
              <a:latin typeface="Cambria" pitchFamily="18" charset="0"/>
            </a:endParaRPr>
          </a:p>
          <a:p>
            <a:r>
              <a:rPr lang="ru-RU" sz="2000" dirty="0" smtClean="0">
                <a:latin typeface="Cambria" pitchFamily="18" charset="0"/>
              </a:rPr>
              <a:t> </a:t>
            </a:r>
            <a:endParaRPr lang="ru-RU" sz="2000" dirty="0">
              <a:latin typeface="Cambr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3608" y="6381328"/>
            <a:ext cx="84249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Cambria" pitchFamily="18" charset="0"/>
              </a:rPr>
              <a:t>2011, </a:t>
            </a:r>
            <a:r>
              <a:rPr lang="ru-RU" sz="1400" dirty="0" smtClean="0">
                <a:latin typeface="Cambria" pitchFamily="18" charset="0"/>
              </a:rPr>
              <a:t>Форум «Информационная безопасность в финансовом секторе и </a:t>
            </a:r>
            <a:r>
              <a:rPr lang="ru-RU" sz="1400" dirty="0" err="1" smtClean="0">
                <a:latin typeface="Cambria" pitchFamily="18" charset="0"/>
              </a:rPr>
              <a:t>телекоме</a:t>
            </a:r>
            <a:r>
              <a:rPr lang="ru-RU" sz="1400" dirty="0" smtClean="0">
                <a:latin typeface="Cambria" pitchFamily="18" charset="0"/>
              </a:rPr>
              <a:t>»</a:t>
            </a:r>
            <a:endParaRPr lang="ru-RU" sz="1400" dirty="0">
              <a:latin typeface="Cambria" pitchFamily="18" charset="0"/>
            </a:endParaRPr>
          </a:p>
        </p:txBody>
      </p:sp>
      <p:pic>
        <p:nvPicPr>
          <p:cNvPr id="9" name="Picture 34" descr="BioLink Logo_full_rus"/>
          <p:cNvPicPr>
            <a:picLocks noChangeAspect="1" noChangeArrowheads="1"/>
          </p:cNvPicPr>
          <p:nvPr/>
        </p:nvPicPr>
        <p:blipFill>
          <a:blip r:embed="rId2" cstate="print"/>
          <a:srcRect b="45340"/>
          <a:stretch>
            <a:fillRect/>
          </a:stretch>
        </p:blipFill>
        <p:spPr bwMode="auto">
          <a:xfrm>
            <a:off x="-36512" y="620688"/>
            <a:ext cx="467546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9144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1340768"/>
            <a:ext cx="7416824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99592" y="1988840"/>
            <a:ext cx="7416824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899592" y="2636912"/>
            <a:ext cx="7416824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99592" y="3284984"/>
            <a:ext cx="7416824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899592" y="3933056"/>
            <a:ext cx="7416824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899592" y="4581128"/>
            <a:ext cx="7416824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627784" y="548680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О чем пойдет речь?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3568" y="1340768"/>
            <a:ext cx="792088" cy="57606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83568" y="1988840"/>
            <a:ext cx="792088" cy="57606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83568" y="2636912"/>
            <a:ext cx="792088" cy="57606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83568" y="3284984"/>
            <a:ext cx="792088" cy="57606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83568" y="3933056"/>
            <a:ext cx="792088" cy="57606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683568" y="4581128"/>
            <a:ext cx="792088" cy="57606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1547664" y="1412776"/>
            <a:ext cx="6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Cambria" pitchFamily="18" charset="0"/>
              </a:rPr>
              <a:t>Проблемы НСД и </a:t>
            </a:r>
            <a:r>
              <a:rPr lang="ru-RU" sz="2000" b="1" dirty="0" err="1" smtClean="0">
                <a:solidFill>
                  <a:srgbClr val="002060"/>
                </a:solidFill>
                <a:latin typeface="Cambria" pitchFamily="18" charset="0"/>
              </a:rPr>
              <a:t>инсайдерства</a:t>
            </a:r>
            <a:endParaRPr lang="ru-RU" sz="20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47664" y="2020778"/>
            <a:ext cx="684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Cambria" pitchFamily="18" charset="0"/>
              </a:rPr>
              <a:t>Анализ решений по аутентификации пользователей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47664" y="2708920"/>
            <a:ext cx="6336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Cambria" pitchFamily="18" charset="0"/>
              </a:rPr>
              <a:t>Модели угроз НСД и их минимизация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547664" y="3356992"/>
            <a:ext cx="6336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Cambria" pitchFamily="18" charset="0"/>
              </a:rPr>
              <a:t>Мировой опыт использования биометрии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547664" y="3995772"/>
            <a:ext cx="6552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Cambria" pitchFamily="18" charset="0"/>
              </a:rPr>
              <a:t>Обзор системы аутентификации </a:t>
            </a:r>
            <a:r>
              <a:rPr lang="en-US" sz="2000" b="1" dirty="0">
                <a:solidFill>
                  <a:srgbClr val="002060"/>
                </a:solidFill>
                <a:latin typeface="Cambria" pitchFamily="18" charset="0"/>
              </a:rPr>
              <a:t>BioLink IDenium</a:t>
            </a:r>
            <a:endParaRPr lang="ru-RU" sz="20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547664" y="4653136"/>
            <a:ext cx="6336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Cambria" pitchFamily="18" charset="0"/>
              </a:rPr>
              <a:t>Case Studies</a:t>
            </a:r>
            <a:endParaRPr lang="ru-RU" sz="20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7584" y="1383159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Cambria" pitchFamily="18" charset="0"/>
              </a:rPr>
              <a:t>1.</a:t>
            </a:r>
            <a:endParaRPr lang="ru-RU" sz="2400" b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27584" y="2031231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Cambria" pitchFamily="18" charset="0"/>
              </a:rPr>
              <a:t>2.</a:t>
            </a:r>
            <a:endParaRPr lang="ru-RU" sz="2400" b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7584" y="2679303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Cambria" pitchFamily="18" charset="0"/>
              </a:rPr>
              <a:t>3.</a:t>
            </a:r>
            <a:endParaRPr lang="ru-RU" sz="2400" b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27584" y="3327375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Cambria" pitchFamily="18" charset="0"/>
              </a:rPr>
              <a:t>4.</a:t>
            </a:r>
            <a:endParaRPr lang="ru-RU" sz="2400" b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27584" y="3975447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Cambria" pitchFamily="18" charset="0"/>
              </a:rPr>
              <a:t>5.</a:t>
            </a:r>
            <a:endParaRPr lang="ru-RU" sz="2400" b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27584" y="4623519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Cambria" pitchFamily="18" charset="0"/>
              </a:rPr>
              <a:t>6.</a:t>
            </a:r>
            <a:endParaRPr lang="ru-RU" sz="2400" b="1" dirty="0">
              <a:solidFill>
                <a:schemeClr val="bg1"/>
              </a:solidFill>
              <a:latin typeface="Cambria" pitchFamily="18" charset="0"/>
            </a:endParaRPr>
          </a:p>
        </p:txBody>
      </p:sp>
      <p:pic>
        <p:nvPicPr>
          <p:cNvPr id="33" name="Picture 34" descr="BioLink Logo_full_rus"/>
          <p:cNvPicPr>
            <a:picLocks noChangeAspect="1" noChangeArrowheads="1"/>
          </p:cNvPicPr>
          <p:nvPr/>
        </p:nvPicPr>
        <p:blipFill>
          <a:blip r:embed="rId2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0880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11560" y="44624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Проблемы НСД и </a:t>
            </a:r>
            <a:r>
              <a:rPr lang="ru-RU" sz="2800" b="1" dirty="0" err="1" smtClean="0">
                <a:solidFill>
                  <a:srgbClr val="002060"/>
                </a:solidFill>
                <a:latin typeface="Cambria" pitchFamily="18" charset="0"/>
              </a:rPr>
              <a:t>инсайдерства</a:t>
            </a:r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. </a:t>
            </a:r>
          </a:p>
        </p:txBody>
      </p:sp>
      <p:pic>
        <p:nvPicPr>
          <p:cNvPr id="7" name="Picture 34" descr="BioLink Logo_full_rus"/>
          <p:cNvPicPr>
            <a:picLocks noChangeAspect="1" noChangeArrowheads="1"/>
          </p:cNvPicPr>
          <p:nvPr/>
        </p:nvPicPr>
        <p:blipFill>
          <a:blip r:embed="rId2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07504" y="1105580"/>
            <a:ext cx="8496944" cy="367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500"/>
              </a:spcAft>
              <a:buFont typeface="Wingdings" pitchFamily="2" charset="2"/>
              <a:buChar char="§"/>
            </a:pPr>
            <a:r>
              <a:rPr lang="en-US" dirty="0" smtClean="0"/>
              <a:t> </a:t>
            </a:r>
            <a:r>
              <a:rPr lang="ru-RU" dirty="0" smtClean="0"/>
              <a:t>  </a:t>
            </a:r>
            <a:r>
              <a:rPr lang="ru-RU" sz="2800" dirty="0" smtClean="0">
                <a:latin typeface="Cambria" pitchFamily="18" charset="0"/>
              </a:rPr>
              <a:t>Доступ к информации в банке = доступ к деньгам</a:t>
            </a:r>
          </a:p>
          <a:p>
            <a:pPr marL="85725" lvl="0" indent="-85725" fontAlgn="base">
              <a:spcBef>
                <a:spcPts val="2400"/>
              </a:spcBef>
              <a:spcAft>
                <a:spcPts val="1500"/>
              </a:spcAft>
              <a:buSzPct val="55000"/>
              <a:buFont typeface="Wingdings" pitchFamily="2" charset="2"/>
              <a:buChar char="§"/>
            </a:pPr>
            <a:r>
              <a:rPr lang="ru-RU" sz="2800" dirty="0" smtClean="0">
                <a:latin typeface="Cambria" pitchFamily="18" charset="0"/>
              </a:rPr>
              <a:t>  71% нарушений безопасности происходит с участием сотрудников</a:t>
            </a:r>
            <a:endParaRPr lang="en-US" sz="2800" dirty="0" smtClean="0">
              <a:latin typeface="Cambria" pitchFamily="18" charset="0"/>
            </a:endParaRPr>
          </a:p>
          <a:p>
            <a:pPr marL="85725" lvl="0" indent="-85725" fontAlgn="base">
              <a:spcBef>
                <a:spcPts val="2400"/>
              </a:spcBef>
              <a:spcAft>
                <a:spcPts val="1500"/>
              </a:spcAft>
              <a:buSzPct val="55000"/>
              <a:buFont typeface="Wingdings" pitchFamily="2" charset="2"/>
              <a:buChar char="§"/>
            </a:pPr>
            <a:r>
              <a:rPr lang="ru-RU" sz="2800" dirty="0" smtClean="0">
                <a:latin typeface="Cambria" pitchFamily="18" charset="0"/>
              </a:rPr>
              <a:t>  в 70% инцидентов банковские инсайдеры используют уязвимости процедуры               доступа к приложениям или транзакциям</a:t>
            </a:r>
            <a:endParaRPr lang="en-US" sz="2800" dirty="0" smtClean="0">
              <a:latin typeface="Cambr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23728" y="2924944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Computer Security Institute, 2010 </a:t>
            </a:r>
            <a:endParaRPr lang="ru-RU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2123728" y="4725144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National Threat Assessment Center</a:t>
            </a:r>
            <a:r>
              <a:rPr lang="ru-RU" i="1" dirty="0" smtClean="0"/>
              <a:t>, 2009</a:t>
            </a:r>
          </a:p>
        </p:txBody>
      </p:sp>
      <p:pic>
        <p:nvPicPr>
          <p:cNvPr id="13" name="Рисунок 12" descr="lock_256.png"/>
          <p:cNvPicPr>
            <a:picLocks noChangeAspect="1"/>
          </p:cNvPicPr>
          <p:nvPr/>
        </p:nvPicPr>
        <p:blipFill>
          <a:blip r:embed="rId3" cstate="print">
            <a:lum bright="20000"/>
          </a:blip>
          <a:stretch>
            <a:fillRect/>
          </a:stretch>
        </p:blipFill>
        <p:spPr>
          <a:xfrm>
            <a:off x="6228184" y="1916832"/>
            <a:ext cx="4680520" cy="4680520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426454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51520" y="3284984"/>
            <a:ext cx="3312368" cy="25922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568" y="25460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Cambria" pitchFamily="18" charset="0"/>
              </a:rPr>
              <a:t>Выбор средств аутентификации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908720"/>
            <a:ext cx="8712968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Cambria" pitchFamily="18" charset="0"/>
              </a:rPr>
              <a:t>Пароли.  Не требуют вложений, но…. </a:t>
            </a:r>
          </a:p>
          <a:p>
            <a:endParaRPr lang="ru-RU" sz="2200" dirty="0" smtClean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ru-RU" sz="2200" dirty="0" smtClean="0">
                <a:latin typeface="Cambria" pitchFamily="18" charset="0"/>
              </a:rPr>
              <a:t>Рекомендации по надежности противоречат безопасности.</a:t>
            </a:r>
          </a:p>
          <a:p>
            <a:r>
              <a:rPr lang="ru-RU" sz="2200" dirty="0" smtClean="0">
                <a:latin typeface="Cambria" pitchFamily="18" charset="0"/>
              </a:rPr>
              <a:t>Сложные - невозможно запомнить, простые – легко подобрать.</a:t>
            </a:r>
          </a:p>
          <a:p>
            <a:endParaRPr lang="ru-RU" sz="2200" dirty="0">
              <a:latin typeface="Cambria" pitchFamily="18" charset="0"/>
            </a:endParaRPr>
          </a:p>
          <a:p>
            <a:r>
              <a:rPr lang="ru-RU" sz="2200" dirty="0" smtClean="0">
                <a:latin typeface="Cambria" pitchFamily="18" charset="0"/>
              </a:rPr>
              <a:t>И вот, к чему это приводит.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539424"/>
            <a:ext cx="4546475" cy="3409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3528" y="3356992"/>
            <a:ext cx="302433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buSzPct val="55000"/>
            </a:pPr>
            <a:r>
              <a:rPr lang="ru-RU" kern="0" dirty="0" smtClean="0"/>
              <a:t>25% сотрудников держат свои пароли в текстовом файле</a:t>
            </a:r>
          </a:p>
          <a:p>
            <a:pPr marL="285750" indent="-285750">
              <a:spcBef>
                <a:spcPts val="600"/>
              </a:spcBef>
              <a:buSzPct val="55000"/>
            </a:pPr>
            <a:endParaRPr lang="ru-RU" kern="0" dirty="0" smtClean="0"/>
          </a:p>
        </p:txBody>
      </p:sp>
      <p:pic>
        <p:nvPicPr>
          <p:cNvPr id="9" name="Picture 34" descr="BioLink Logo_full_rus"/>
          <p:cNvPicPr>
            <a:picLocks noChangeAspect="1" noChangeArrowheads="1"/>
          </p:cNvPicPr>
          <p:nvPr/>
        </p:nvPicPr>
        <p:blipFill>
          <a:blip r:embed="rId3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23528" y="4604935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kern="0" dirty="0" smtClean="0"/>
              <a:t>75</a:t>
            </a:r>
            <a:r>
              <a:rPr lang="en-US" kern="0" dirty="0" smtClean="0"/>
              <a:t>% </a:t>
            </a:r>
            <a:r>
              <a:rPr lang="ru-RU" kern="0" dirty="0" smtClean="0"/>
              <a:t>сотрудников разглашают пароли коллегам </a:t>
            </a:r>
            <a:endParaRPr lang="en-US" kern="0" dirty="0" smtClean="0"/>
          </a:p>
          <a:p>
            <a:endParaRPr lang="ru-RU" dirty="0"/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276976"/>
            <a:ext cx="360040" cy="193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504982"/>
            <a:ext cx="648072" cy="186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5264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576" y="44624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Cambria" pitchFamily="18" charset="0"/>
              </a:rPr>
              <a:t>Выбор средств аутентификации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1124744"/>
            <a:ext cx="89644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Cambria" pitchFamily="18" charset="0"/>
              </a:rPr>
              <a:t>Смарт-карты, </a:t>
            </a:r>
            <a:r>
              <a:rPr lang="ru-RU" sz="2400" b="1" dirty="0" err="1" smtClean="0">
                <a:solidFill>
                  <a:srgbClr val="002060"/>
                </a:solidFill>
                <a:latin typeface="Cambria" pitchFamily="18" charset="0"/>
              </a:rPr>
              <a:t>токены</a:t>
            </a:r>
            <a:r>
              <a:rPr lang="ru-RU" sz="2400" b="1" dirty="0" smtClean="0">
                <a:solidFill>
                  <a:srgbClr val="002060"/>
                </a:solidFill>
                <a:latin typeface="Cambria" pitchFamily="18" charset="0"/>
              </a:rPr>
              <a:t>.  Защита посильнее, но…</a:t>
            </a:r>
          </a:p>
          <a:p>
            <a:endParaRPr lang="ru-RU" sz="2200" dirty="0" smtClean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ru-RU" sz="2200" dirty="0" smtClean="0">
                <a:latin typeface="Cambria" pitchFamily="18" charset="0"/>
              </a:rPr>
              <a:t>Это лишь материальный носитель, который можно украсть либо просто забыть отключить от рабочего компьютера.</a:t>
            </a:r>
            <a:endParaRPr lang="ru-RU" sz="2200" dirty="0">
              <a:latin typeface="Cambria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543" y="2852936"/>
            <a:ext cx="2181225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Облако 10"/>
          <p:cNvSpPr/>
          <p:nvPr/>
        </p:nvSpPr>
        <p:spPr>
          <a:xfrm>
            <a:off x="3257600" y="2806686"/>
            <a:ext cx="3906688" cy="2062474"/>
          </a:xfrm>
          <a:prstGeom prst="cloud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" name="Прямая соединительная линия 11"/>
          <p:cNvCxnSpPr>
            <a:endCxn id="11" idx="2"/>
          </p:cNvCxnSpPr>
          <p:nvPr/>
        </p:nvCxnSpPr>
        <p:spPr>
          <a:xfrm flipV="1">
            <a:off x="2432745" y="3837923"/>
            <a:ext cx="836973" cy="16714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707904" y="3532946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Cambria" pitchFamily="18" charset="0"/>
              </a:rPr>
              <a:t>А сама на обед ушла…</a:t>
            </a:r>
            <a:r>
              <a:rPr lang="en-US" sz="2000" b="1" dirty="0" smtClean="0">
                <a:latin typeface="Cambria" pitchFamily="18" charset="0"/>
              </a:rPr>
              <a:t>*</a:t>
            </a:r>
            <a:endParaRPr lang="ru-RU" sz="2000" b="1" dirty="0">
              <a:latin typeface="Cambria" pitchFamily="18" charset="0"/>
            </a:endParaRPr>
          </a:p>
        </p:txBody>
      </p:sp>
      <p:pic>
        <p:nvPicPr>
          <p:cNvPr id="14" name="Picture 34" descr="BioLink Logo_full_rus"/>
          <p:cNvPicPr>
            <a:picLocks noChangeAspect="1" noChangeArrowheads="1"/>
          </p:cNvPicPr>
          <p:nvPr/>
        </p:nvPicPr>
        <p:blipFill>
          <a:blip r:embed="rId3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5148064" y="5013176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C00000"/>
                </a:solidFill>
                <a:latin typeface="Cambria" pitchFamily="18" charset="0"/>
              </a:rPr>
              <a:t>* Это реальный случай</a:t>
            </a:r>
            <a:endParaRPr lang="ru-RU" sz="1400" dirty="0">
              <a:solidFill>
                <a:srgbClr val="C00000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587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11560" y="25460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Cambria" pitchFamily="18" charset="0"/>
              </a:rPr>
              <a:t>Выбор средств аутентификации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9512" y="1052735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Cambria" pitchFamily="18" charset="0"/>
              </a:rPr>
              <a:t>Биометрия</a:t>
            </a:r>
            <a:endParaRPr lang="ru-RU" sz="24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512" y="1787912"/>
            <a:ext cx="849694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85750">
              <a:buFont typeface="Wingdings" pitchFamily="2" charset="2"/>
              <a:buChar char="§"/>
            </a:pPr>
            <a:r>
              <a:rPr lang="ru-RU" sz="2200" dirty="0">
                <a:latin typeface="Cambria" pitchFamily="18" charset="0"/>
              </a:rPr>
              <a:t>Является уникальным идентификатором каждого </a:t>
            </a:r>
            <a:r>
              <a:rPr lang="ru-RU" sz="2200" dirty="0" smtClean="0">
                <a:latin typeface="Cambria" pitchFamily="18" charset="0"/>
              </a:rPr>
              <a:t>человека</a:t>
            </a:r>
          </a:p>
          <a:p>
            <a:endParaRPr lang="ru-RU" sz="2200" dirty="0">
              <a:latin typeface="Cambria" pitchFamily="18" charset="0"/>
            </a:endParaRPr>
          </a:p>
          <a:p>
            <a:pPr indent="-285750">
              <a:buFont typeface="Wingdings" pitchFamily="2" charset="2"/>
              <a:buChar char="§"/>
            </a:pPr>
            <a:r>
              <a:rPr lang="ru-RU" sz="2200" dirty="0">
                <a:latin typeface="Cambria" pitchFamily="18" charset="0"/>
              </a:rPr>
              <a:t>Является неотчуждаемым </a:t>
            </a:r>
            <a:r>
              <a:rPr lang="ru-RU" sz="2200" dirty="0" smtClean="0">
                <a:latin typeface="Cambria" pitchFamily="18" charset="0"/>
              </a:rPr>
              <a:t>идентификатором</a:t>
            </a:r>
            <a:r>
              <a:rPr lang="en-US" sz="2200" dirty="0" smtClean="0">
                <a:latin typeface="Cambria" pitchFamily="18" charset="0"/>
              </a:rPr>
              <a:t> </a:t>
            </a:r>
            <a:endParaRPr lang="ru-RU" sz="2200" dirty="0" smtClean="0">
              <a:latin typeface="Cambria" pitchFamily="18" charset="0"/>
            </a:endParaRPr>
          </a:p>
          <a:p>
            <a:endParaRPr lang="ru-RU" sz="2200" dirty="0">
              <a:latin typeface="Cambria" pitchFamily="18" charset="0"/>
            </a:endParaRPr>
          </a:p>
          <a:p>
            <a:pPr indent="-285750">
              <a:buFont typeface="Wingdings" pitchFamily="2" charset="2"/>
              <a:buChar char="§"/>
            </a:pPr>
            <a:r>
              <a:rPr lang="ru-RU" sz="2200" dirty="0">
                <a:latin typeface="Cambria" pitchFamily="18" charset="0"/>
              </a:rPr>
              <a:t>Невозможно украсть, подобрать, потерять или подделать</a:t>
            </a:r>
          </a:p>
        </p:txBody>
      </p:sp>
      <p:pic>
        <p:nvPicPr>
          <p:cNvPr id="10" name="Picture 34" descr="BioLink Logo_full_rus"/>
          <p:cNvPicPr>
            <a:picLocks noChangeAspect="1" noChangeArrowheads="1"/>
          </p:cNvPicPr>
          <p:nvPr/>
        </p:nvPicPr>
        <p:blipFill>
          <a:blip r:embed="rId2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\\xbiolink\DATA\BioLink\MARKETING\КАРТИНКИ\BioLink U-Match 3.5\U_Match-MatchBook_3_5_NEW!__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4221088"/>
            <a:ext cx="2952328" cy="1958378"/>
          </a:xfrm>
          <a:prstGeom prst="rect">
            <a:avLst/>
          </a:prstGeom>
          <a:noFill/>
        </p:spPr>
      </p:pic>
      <p:pic>
        <p:nvPicPr>
          <p:cNvPr id="11" name="Рисунок 10" descr="fingerprin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2276872"/>
            <a:ext cx="2587482" cy="3741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926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496" y="25460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Модели угроз НСД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7" name="Picture 34" descr="BioLink Logo_full_rus"/>
          <p:cNvPicPr>
            <a:picLocks noChangeAspect="1" noChangeArrowheads="1"/>
          </p:cNvPicPr>
          <p:nvPr/>
        </p:nvPicPr>
        <p:blipFill>
          <a:blip r:embed="rId2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51520" y="908722"/>
          <a:ext cx="2736304" cy="4493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</a:tblGrid>
              <a:tr h="5760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793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793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793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793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43608" y="98072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Cambria" pitchFamily="18" charset="0"/>
              </a:rPr>
              <a:t>Пароли</a:t>
            </a:r>
            <a:endParaRPr lang="ru-RU" b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1630541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ambria" pitchFamily="18" charset="0"/>
              </a:rPr>
              <a:t>Подбор пароля </a:t>
            </a:r>
          </a:p>
          <a:p>
            <a:pPr algn="ctr"/>
            <a:r>
              <a:rPr lang="ru-RU" dirty="0" smtClean="0">
                <a:latin typeface="Cambria" pitchFamily="18" charset="0"/>
              </a:rPr>
              <a:t>к учетной записи</a:t>
            </a:r>
            <a:endParaRPr lang="ru-RU" dirty="0">
              <a:latin typeface="Cambr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3528" y="2566645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ambria" pitchFamily="18" charset="0"/>
              </a:rPr>
              <a:t>Запись паролей на бумагу, телефон и т.д.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5536" y="3573016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ambria" pitchFamily="18" charset="0"/>
              </a:rPr>
              <a:t>Разглашение по </a:t>
            </a:r>
          </a:p>
          <a:p>
            <a:pPr algn="ctr"/>
            <a:r>
              <a:rPr lang="ru-RU" dirty="0" smtClean="0">
                <a:latin typeface="Cambria" pitchFamily="18" charset="0"/>
              </a:rPr>
              <a:t>«рабочим моментам»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4437112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ambria" pitchFamily="18" charset="0"/>
              </a:rPr>
              <a:t>Совершение операций админом под чужой учетной записью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190911"/>
              </p:ext>
            </p:extLst>
          </p:nvPr>
        </p:nvGraphicFramePr>
        <p:xfrm>
          <a:off x="3203848" y="908721"/>
          <a:ext cx="2736304" cy="4536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</a:tblGrid>
              <a:tr h="55818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14062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48102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35666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347864" y="971436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Cambria" pitchFamily="18" charset="0"/>
              </a:rPr>
              <a:t>Смарт-карты, </a:t>
            </a:r>
            <a:r>
              <a:rPr lang="ru-RU" b="1" dirty="0" err="1" smtClean="0">
                <a:solidFill>
                  <a:schemeClr val="bg1"/>
                </a:solidFill>
                <a:latin typeface="Cambria" pitchFamily="18" charset="0"/>
              </a:rPr>
              <a:t>токены</a:t>
            </a:r>
            <a:endParaRPr lang="ru-RU" b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75856" y="176352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ambria" pitchFamily="18" charset="0"/>
              </a:rPr>
              <a:t>Потеря или кража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03848" y="2852936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Cambria" pitchFamily="18" charset="0"/>
              </a:rPr>
              <a:t>Несоблюдение правил эксплуатации </a:t>
            </a:r>
            <a:r>
              <a:rPr lang="ru-RU" dirty="0" smtClean="0">
                <a:latin typeface="Cambria" pitchFamily="18" charset="0"/>
              </a:rPr>
              <a:t>при покидании рабочего места</a:t>
            </a:r>
            <a:endParaRPr lang="ru-RU" dirty="0">
              <a:latin typeface="Cambria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47864" y="4305870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ambria" pitchFamily="18" charset="0"/>
              </a:rPr>
              <a:t>Обмен между сотрудниками по «рабочим моментам»</a:t>
            </a:r>
          </a:p>
        </p:txBody>
      </p:sp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84361396"/>
              </p:ext>
            </p:extLst>
          </p:nvPr>
        </p:nvGraphicFramePr>
        <p:xfrm>
          <a:off x="6228184" y="908720"/>
          <a:ext cx="2736304" cy="4493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</a:tblGrid>
              <a:tr h="5760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79308">
                <a:tc>
                  <a:txBody>
                    <a:bodyPr/>
                    <a:lstStyle/>
                    <a:p>
                      <a:endParaRPr lang="ru-RU" dirty="0" smtClean="0"/>
                    </a:p>
                  </a:txBody>
                  <a:tcPr/>
                </a:tc>
              </a:tr>
              <a:tr h="9793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793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79308">
                <a:tc>
                  <a:txBody>
                    <a:bodyPr/>
                    <a:lstStyle/>
                    <a:p>
                      <a:endParaRPr lang="ru-RU" sz="1800" kern="1200" dirty="0" smtClean="0">
                        <a:solidFill>
                          <a:schemeClr val="tx1"/>
                        </a:solidFill>
                        <a:latin typeface="Cambria" pitchFamily="18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6948264" y="98072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Cambria" pitchFamily="18" charset="0"/>
              </a:rPr>
              <a:t>Биометрия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13115" y="162880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6457131" y="1630541"/>
            <a:ext cx="2579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Невозможно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украсть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44208" y="3573016"/>
            <a:ext cx="2579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Невозможно </a:t>
            </a:r>
          </a:p>
          <a:p>
            <a:r>
              <a:rPr lang="ru-RU" dirty="0"/>
              <a:t>забыть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326038" y="4509120"/>
            <a:ext cx="27824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Невозможно 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передать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660232" y="2636912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Невозможно подобрать</a:t>
            </a:r>
          </a:p>
        </p:txBody>
      </p:sp>
      <p:pic>
        <p:nvPicPr>
          <p:cNvPr id="1026" name="Picture 2" descr="C:\Users\Антон\Desktop\galochk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13499" y="1813466"/>
            <a:ext cx="376515" cy="37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Антон\Desktop\galochk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7733" y="2764453"/>
            <a:ext cx="376515" cy="37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Антон\Desktop\galochk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7733" y="3717032"/>
            <a:ext cx="376515" cy="37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Users\Антон\Desktop\galochk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7733" y="4653136"/>
            <a:ext cx="376515" cy="37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9468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267744" y="-27384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Биометрия: мировой опыт. 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3074" name="Picture 2" descr="Рисунок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2" y="1143897"/>
            <a:ext cx="5616624" cy="4171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5796136" y="980728"/>
            <a:ext cx="0" cy="504056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660232" y="90872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Cambria" pitchFamily="18" charset="0"/>
              </a:rPr>
              <a:t>Отрасли</a:t>
            </a:r>
            <a:endParaRPr lang="ru-RU" sz="24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68144" y="1585823"/>
            <a:ext cx="32038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Финансовый сектор – 19%</a:t>
            </a:r>
          </a:p>
          <a:p>
            <a:endParaRPr lang="ru-RU" b="1" dirty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Розничная торговля – 24%</a:t>
            </a:r>
          </a:p>
          <a:p>
            <a:endParaRPr lang="en-US" b="1" dirty="0" smtClean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Медицинские  - 16%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учреждения</a:t>
            </a:r>
            <a:endParaRPr lang="en-US" b="1" dirty="0" smtClean="0">
              <a:solidFill>
                <a:srgbClr val="002060"/>
              </a:solidFill>
              <a:latin typeface="Cambria" pitchFamily="18" charset="0"/>
            </a:endParaRPr>
          </a:p>
          <a:p>
            <a:endParaRPr lang="ru-RU" b="1" dirty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Промышленность – 12%</a:t>
            </a:r>
          </a:p>
          <a:p>
            <a:endParaRPr lang="ru-RU" b="1" dirty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Нефтегазовый сектор – 5%</a:t>
            </a:r>
          </a:p>
          <a:p>
            <a:endParaRPr lang="ru-RU" b="1" dirty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Услуги – 3%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1" name="Picture 34" descr="BioLink Logo_full_rus"/>
          <p:cNvPicPr>
            <a:picLocks noChangeAspect="1" noChangeArrowheads="1"/>
          </p:cNvPicPr>
          <p:nvPr/>
        </p:nvPicPr>
        <p:blipFill>
          <a:blip r:embed="rId3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5631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Mikhailov\Desktop\earth.png"/>
          <p:cNvPicPr>
            <a:picLocks noChangeAspect="1" noChangeArrowheads="1"/>
          </p:cNvPicPr>
          <p:nvPr/>
        </p:nvPicPr>
        <p:blipFill>
          <a:blip r:embed="rId2" cstate="print">
            <a:lum bright="16000"/>
          </a:blip>
          <a:srcRect/>
          <a:stretch>
            <a:fillRect/>
          </a:stretch>
        </p:blipFill>
        <p:spPr bwMode="auto">
          <a:xfrm>
            <a:off x="6876256" y="1124744"/>
            <a:ext cx="3672408" cy="3672408"/>
          </a:xfrm>
          <a:prstGeom prst="rect">
            <a:avLst/>
          </a:prstGeom>
          <a:noFill/>
        </p:spPr>
      </p:pic>
      <p:pic>
        <p:nvPicPr>
          <p:cNvPr id="14" name="Рисунок 13" descr="fingerprint.png"/>
          <p:cNvPicPr>
            <a:picLocks noChangeAspect="1"/>
          </p:cNvPicPr>
          <p:nvPr/>
        </p:nvPicPr>
        <p:blipFill>
          <a:blip r:embed="rId3" cstate="print">
            <a:lum bright="-20000" contrast="100000"/>
          </a:blip>
          <a:stretch>
            <a:fillRect/>
          </a:stretch>
        </p:blipFill>
        <p:spPr>
          <a:xfrm>
            <a:off x="6012160" y="1268760"/>
            <a:ext cx="2898515" cy="333400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pic>
        <p:nvPicPr>
          <p:cNvPr id="11" name="Picture 34" descr="BioLink Logo_full_rus"/>
          <p:cNvPicPr>
            <a:picLocks noChangeAspect="1" noChangeArrowheads="1"/>
          </p:cNvPicPr>
          <p:nvPr/>
        </p:nvPicPr>
        <p:blipFill>
          <a:blip r:embed="rId4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2267744" y="-27384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Биометрия: мировой опыт. 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496" y="548680"/>
            <a:ext cx="7488832" cy="8740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 smtClean="0">
                <a:latin typeface="Cambria" pitchFamily="18" charset="0"/>
              </a:rPr>
              <a:t>California Commerce Bank</a:t>
            </a:r>
            <a:r>
              <a:rPr lang="ru-RU" sz="1300" b="1" dirty="0" smtClean="0">
                <a:latin typeface="Cambria" pitchFamily="18" charset="0"/>
              </a:rPr>
              <a:t>, США </a:t>
            </a:r>
            <a:r>
              <a:rPr lang="ru-RU" sz="1300" dirty="0" smtClean="0">
                <a:latin typeface="Cambria" pitchFamily="18" charset="0"/>
              </a:rPr>
              <a:t>– аутентификация пользователей</a:t>
            </a:r>
          </a:p>
          <a:p>
            <a:r>
              <a:rPr lang="en-US" sz="1300" b="1" dirty="0" smtClean="0">
                <a:latin typeface="Cambria" pitchFamily="18" charset="0"/>
              </a:rPr>
              <a:t>The United Bankers’ Bank</a:t>
            </a:r>
            <a:r>
              <a:rPr lang="ru-RU" sz="1300" b="1" dirty="0" smtClean="0">
                <a:latin typeface="Cambria" pitchFamily="18" charset="0"/>
              </a:rPr>
              <a:t> , США </a:t>
            </a:r>
            <a:r>
              <a:rPr lang="ru-RU" sz="1300" dirty="0" smtClean="0">
                <a:latin typeface="Cambria" pitchFamily="18" charset="0"/>
              </a:rPr>
              <a:t>- аутентификация пользователей</a:t>
            </a:r>
          </a:p>
          <a:p>
            <a:r>
              <a:rPr lang="en-US" sz="1300" b="1" dirty="0" smtClean="0">
                <a:latin typeface="Cambria" pitchFamily="18" charset="0"/>
              </a:rPr>
              <a:t>The Bankers Bank</a:t>
            </a:r>
            <a:r>
              <a:rPr lang="ru-RU" sz="1300" b="1" dirty="0" smtClean="0">
                <a:latin typeface="Cambria" pitchFamily="18" charset="0"/>
              </a:rPr>
              <a:t>, США </a:t>
            </a:r>
            <a:r>
              <a:rPr lang="ru-RU" sz="1300" dirty="0" smtClean="0">
                <a:latin typeface="Cambria" pitchFamily="18" charset="0"/>
              </a:rPr>
              <a:t>- аутентификация пользователей</a:t>
            </a:r>
          </a:p>
          <a:p>
            <a:r>
              <a:rPr lang="en-US" sz="1300" b="1" dirty="0" smtClean="0">
                <a:latin typeface="Cambria" pitchFamily="18" charset="0"/>
              </a:rPr>
              <a:t>Zion First National Bank, </a:t>
            </a:r>
            <a:r>
              <a:rPr lang="ru-RU" sz="1300" b="1" dirty="0" smtClean="0">
                <a:latin typeface="Cambria" pitchFamily="18" charset="0"/>
              </a:rPr>
              <a:t>США </a:t>
            </a:r>
            <a:r>
              <a:rPr lang="ru-RU" sz="1300" dirty="0" smtClean="0">
                <a:latin typeface="Cambria" pitchFamily="18" charset="0"/>
              </a:rPr>
              <a:t>– идентификация клиентов при доступе к ячейке</a:t>
            </a:r>
          </a:p>
          <a:p>
            <a:r>
              <a:rPr lang="en-US" sz="1300" b="1" dirty="0" smtClean="0">
                <a:latin typeface="Cambria" pitchFamily="18" charset="0"/>
              </a:rPr>
              <a:t>Bank of </a:t>
            </a:r>
            <a:r>
              <a:rPr lang="en-US" sz="1300" b="1" dirty="0" err="1" smtClean="0">
                <a:latin typeface="Cambria" pitchFamily="18" charset="0"/>
              </a:rPr>
              <a:t>Hawai</a:t>
            </a:r>
            <a:r>
              <a:rPr lang="ru-RU" sz="1300" b="1" dirty="0" smtClean="0">
                <a:latin typeface="Cambria" pitchFamily="18" charset="0"/>
              </a:rPr>
              <a:t>, США </a:t>
            </a:r>
            <a:r>
              <a:rPr lang="ru-RU" sz="1300" dirty="0" smtClean="0">
                <a:latin typeface="Cambria" pitchFamily="18" charset="0"/>
              </a:rPr>
              <a:t>- идентификация клиентов при доступе к ячейке</a:t>
            </a:r>
          </a:p>
          <a:p>
            <a:r>
              <a:rPr lang="en-US" sz="1300" b="1" dirty="0" smtClean="0">
                <a:latin typeface="Cambria" pitchFamily="18" charset="0"/>
              </a:rPr>
              <a:t>First Tennessee Bank, </a:t>
            </a:r>
            <a:r>
              <a:rPr lang="ru-RU" sz="1300" b="1" dirty="0" smtClean="0">
                <a:latin typeface="Cambria" pitchFamily="18" charset="0"/>
              </a:rPr>
              <a:t>США </a:t>
            </a:r>
            <a:r>
              <a:rPr lang="ru-RU" sz="1300" dirty="0" smtClean="0">
                <a:latin typeface="Cambria" pitchFamily="18" charset="0"/>
              </a:rPr>
              <a:t>- идентификация клиентов при доступе к ячейке</a:t>
            </a:r>
          </a:p>
          <a:p>
            <a:r>
              <a:rPr lang="en-US" sz="1300" b="1" dirty="0" smtClean="0">
                <a:latin typeface="Cambria" pitchFamily="18" charset="0"/>
              </a:rPr>
              <a:t>First National Bank, </a:t>
            </a:r>
            <a:r>
              <a:rPr lang="ru-RU" sz="1300" b="1" dirty="0" smtClean="0">
                <a:latin typeface="Cambria" pitchFamily="18" charset="0"/>
              </a:rPr>
              <a:t>США </a:t>
            </a:r>
            <a:r>
              <a:rPr lang="ru-RU" sz="1300" dirty="0" smtClean="0">
                <a:latin typeface="Cambria" pitchFamily="18" charset="0"/>
              </a:rPr>
              <a:t>– аутентификация пользователей</a:t>
            </a:r>
          </a:p>
          <a:p>
            <a:r>
              <a:rPr lang="en-US" sz="1300" b="1" dirty="0" err="1" smtClean="0">
                <a:latin typeface="Cambria" pitchFamily="18" charset="0"/>
              </a:rPr>
              <a:t>InTrust</a:t>
            </a:r>
            <a:r>
              <a:rPr lang="en-US" sz="1300" b="1" dirty="0" smtClean="0">
                <a:latin typeface="Cambria" pitchFamily="18" charset="0"/>
              </a:rPr>
              <a:t> Bank</a:t>
            </a:r>
            <a:r>
              <a:rPr lang="en-US" sz="1300" dirty="0" smtClean="0">
                <a:latin typeface="Cambria" pitchFamily="18" charset="0"/>
              </a:rPr>
              <a:t> , </a:t>
            </a:r>
            <a:r>
              <a:rPr lang="ru-RU" sz="1300" b="1" dirty="0" smtClean="0">
                <a:latin typeface="Cambria" pitchFamily="18" charset="0"/>
              </a:rPr>
              <a:t>США</a:t>
            </a:r>
            <a:r>
              <a:rPr lang="en-US" sz="1300" b="1" dirty="0" smtClean="0">
                <a:latin typeface="Cambria" pitchFamily="18" charset="0"/>
              </a:rPr>
              <a:t> </a:t>
            </a:r>
            <a:r>
              <a:rPr lang="en-US" sz="1300" dirty="0" smtClean="0">
                <a:latin typeface="Cambria" pitchFamily="18" charset="0"/>
              </a:rPr>
              <a:t>- </a:t>
            </a:r>
            <a:r>
              <a:rPr lang="ru-RU" sz="1300" dirty="0" smtClean="0">
                <a:latin typeface="Cambria" pitchFamily="18" charset="0"/>
              </a:rPr>
              <a:t>защита транзакций</a:t>
            </a:r>
            <a:endParaRPr lang="en-US" sz="1300" dirty="0" smtClean="0">
              <a:latin typeface="Cambria" pitchFamily="18" charset="0"/>
            </a:endParaRPr>
          </a:p>
          <a:p>
            <a:r>
              <a:rPr lang="en-US" sz="1300" b="1" dirty="0" smtClean="0">
                <a:latin typeface="Cambria" pitchFamily="18" charset="0"/>
              </a:rPr>
              <a:t>Mellon Bank, </a:t>
            </a:r>
            <a:r>
              <a:rPr lang="ru-RU" sz="1300" b="1" dirty="0" smtClean="0">
                <a:latin typeface="Cambria" pitchFamily="18" charset="0"/>
              </a:rPr>
              <a:t>США </a:t>
            </a:r>
            <a:r>
              <a:rPr lang="ru-RU" sz="1300" dirty="0" smtClean="0">
                <a:latin typeface="Cambria" pitchFamily="18" charset="0"/>
              </a:rPr>
              <a:t>- защита транзакций</a:t>
            </a:r>
          </a:p>
          <a:p>
            <a:r>
              <a:rPr lang="en-US" sz="1300" b="1" dirty="0" smtClean="0">
                <a:latin typeface="Cambria" pitchFamily="18" charset="0"/>
              </a:rPr>
              <a:t>Western Bank, </a:t>
            </a:r>
            <a:r>
              <a:rPr lang="ru-RU" sz="1300" b="1" dirty="0" smtClean="0">
                <a:latin typeface="Cambria" pitchFamily="18" charset="0"/>
              </a:rPr>
              <a:t> </a:t>
            </a:r>
            <a:r>
              <a:rPr lang="ru-RU" sz="1300" b="1" dirty="0" err="1" smtClean="0">
                <a:latin typeface="Cambria" pitchFamily="18" charset="0"/>
              </a:rPr>
              <a:t>Пуэрто</a:t>
            </a:r>
            <a:r>
              <a:rPr lang="ru-RU" sz="1300" b="1" dirty="0" smtClean="0">
                <a:latin typeface="Cambria" pitchFamily="18" charset="0"/>
              </a:rPr>
              <a:t>–</a:t>
            </a:r>
            <a:r>
              <a:rPr lang="ru-RU" sz="1300" b="1" dirty="0" err="1" smtClean="0">
                <a:latin typeface="Cambria" pitchFamily="18" charset="0"/>
              </a:rPr>
              <a:t>Рико</a:t>
            </a:r>
            <a:r>
              <a:rPr lang="ru-RU" sz="1300" b="1" dirty="0" smtClean="0">
                <a:latin typeface="Cambria" pitchFamily="18" charset="0"/>
              </a:rPr>
              <a:t> </a:t>
            </a:r>
            <a:r>
              <a:rPr lang="ru-RU" sz="1300" dirty="0" smtClean="0">
                <a:latin typeface="Cambria" pitchFamily="18" charset="0"/>
              </a:rPr>
              <a:t>-</a:t>
            </a:r>
            <a:r>
              <a:rPr lang="ru-RU" sz="1300" b="1" dirty="0" smtClean="0">
                <a:latin typeface="Cambria" pitchFamily="18" charset="0"/>
              </a:rPr>
              <a:t> </a:t>
            </a:r>
            <a:r>
              <a:rPr lang="ru-RU" sz="1300" dirty="0" smtClean="0">
                <a:latin typeface="Cambria" pitchFamily="18" charset="0"/>
              </a:rPr>
              <a:t>защита транзакций</a:t>
            </a:r>
          </a:p>
          <a:p>
            <a:r>
              <a:rPr lang="en-US" sz="1300" b="1" dirty="0" smtClean="0">
                <a:latin typeface="Cambria" pitchFamily="18" charset="0"/>
              </a:rPr>
              <a:t>Bank </a:t>
            </a:r>
            <a:r>
              <a:rPr lang="en-US" sz="1300" b="1" dirty="0" err="1" smtClean="0">
                <a:latin typeface="Cambria" pitchFamily="18" charset="0"/>
              </a:rPr>
              <a:t>Hapoalim</a:t>
            </a:r>
            <a:r>
              <a:rPr lang="en-US" sz="1300" b="1" dirty="0" smtClean="0">
                <a:latin typeface="Cambria" pitchFamily="18" charset="0"/>
              </a:rPr>
              <a:t>, </a:t>
            </a:r>
            <a:r>
              <a:rPr lang="ru-RU" sz="1300" b="1" dirty="0" smtClean="0">
                <a:latin typeface="Cambria" pitchFamily="18" charset="0"/>
              </a:rPr>
              <a:t>Израиль </a:t>
            </a:r>
            <a:r>
              <a:rPr lang="ru-RU" sz="1300" dirty="0" smtClean="0">
                <a:latin typeface="Cambria" pitchFamily="18" charset="0"/>
              </a:rPr>
              <a:t>- защита транзакций</a:t>
            </a:r>
          </a:p>
          <a:p>
            <a:r>
              <a:rPr lang="en-US" sz="1300" b="1" dirty="0" err="1" smtClean="0">
                <a:latin typeface="Cambria" pitchFamily="18" charset="0"/>
              </a:rPr>
              <a:t>Banco</a:t>
            </a:r>
            <a:r>
              <a:rPr lang="en-US" sz="1300" b="1" dirty="0" smtClean="0">
                <a:latin typeface="Cambria" pitchFamily="18" charset="0"/>
              </a:rPr>
              <a:t> </a:t>
            </a:r>
            <a:r>
              <a:rPr lang="en-US" sz="1300" b="1" dirty="0" err="1" smtClean="0">
                <a:latin typeface="Cambria" pitchFamily="18" charset="0"/>
              </a:rPr>
              <a:t>Bradesko</a:t>
            </a:r>
            <a:r>
              <a:rPr lang="en-US" sz="1300" b="1" dirty="0" smtClean="0">
                <a:latin typeface="Cambria" pitchFamily="18" charset="0"/>
              </a:rPr>
              <a:t>, </a:t>
            </a:r>
            <a:r>
              <a:rPr lang="ru-RU" sz="1300" b="1" dirty="0" smtClean="0">
                <a:latin typeface="Cambria" pitchFamily="18" charset="0"/>
              </a:rPr>
              <a:t>Бразилия </a:t>
            </a:r>
            <a:r>
              <a:rPr lang="ru-RU" sz="1300" dirty="0" smtClean="0">
                <a:latin typeface="Cambria" pitchFamily="18" charset="0"/>
              </a:rPr>
              <a:t>- аутентификация пользователей</a:t>
            </a:r>
          </a:p>
          <a:p>
            <a:r>
              <a:rPr lang="en-US" sz="1300" b="1" dirty="0" smtClean="0">
                <a:latin typeface="Cambria" pitchFamily="18" charset="0"/>
              </a:rPr>
              <a:t>First Direct Bank, </a:t>
            </a:r>
            <a:r>
              <a:rPr lang="ru-RU" sz="1300" b="1" dirty="0" smtClean="0">
                <a:latin typeface="Cambria" pitchFamily="18" charset="0"/>
              </a:rPr>
              <a:t>Израиль</a:t>
            </a:r>
            <a:r>
              <a:rPr lang="en-US" sz="1300" b="1" dirty="0" smtClean="0">
                <a:latin typeface="Cambria" pitchFamily="18" charset="0"/>
              </a:rPr>
              <a:t> </a:t>
            </a:r>
            <a:r>
              <a:rPr lang="en-US" sz="1300" dirty="0" smtClean="0">
                <a:latin typeface="Cambria" pitchFamily="18" charset="0"/>
              </a:rPr>
              <a:t>– </a:t>
            </a:r>
            <a:r>
              <a:rPr lang="ru-RU" sz="1300" dirty="0" smtClean="0">
                <a:latin typeface="Cambria" pitchFamily="18" charset="0"/>
              </a:rPr>
              <a:t>идентификация клиентов</a:t>
            </a:r>
          </a:p>
          <a:p>
            <a:r>
              <a:rPr lang="en-US" sz="1300" b="1" dirty="0" smtClean="0">
                <a:latin typeface="Cambria" pitchFamily="18" charset="0"/>
              </a:rPr>
              <a:t>International Bank of Commerce</a:t>
            </a:r>
            <a:r>
              <a:rPr lang="ru-RU" sz="1300" b="1" dirty="0" smtClean="0">
                <a:latin typeface="Cambria" pitchFamily="18" charset="0"/>
              </a:rPr>
              <a:t>, США </a:t>
            </a:r>
            <a:r>
              <a:rPr lang="ru-RU" sz="1300" dirty="0" smtClean="0">
                <a:latin typeface="Cambria" pitchFamily="18" charset="0"/>
              </a:rPr>
              <a:t>- аутентификация пользователей</a:t>
            </a:r>
          </a:p>
          <a:p>
            <a:r>
              <a:rPr lang="en-US" sz="1300" b="1" dirty="0" smtClean="0">
                <a:latin typeface="Cambria" pitchFamily="18" charset="0"/>
              </a:rPr>
              <a:t>Cairo Amman Bank</a:t>
            </a:r>
            <a:r>
              <a:rPr lang="ru-RU" sz="1300" b="1" dirty="0" smtClean="0">
                <a:latin typeface="Cambria" pitchFamily="18" charset="0"/>
              </a:rPr>
              <a:t>, Иордания</a:t>
            </a:r>
            <a:r>
              <a:rPr lang="ru-RU" sz="1300" dirty="0" smtClean="0">
                <a:latin typeface="Cambria" pitchFamily="18" charset="0"/>
              </a:rPr>
              <a:t> - идентификация клиентов</a:t>
            </a:r>
          </a:p>
          <a:p>
            <a:r>
              <a:rPr lang="en-US" sz="1300" b="1" dirty="0" smtClean="0">
                <a:latin typeface="Cambria" pitchFamily="18" charset="0"/>
              </a:rPr>
              <a:t>Jordanian Commercial Bank, </a:t>
            </a:r>
            <a:r>
              <a:rPr lang="ru-RU" sz="1300" b="1" dirty="0" smtClean="0">
                <a:latin typeface="Cambria" pitchFamily="18" charset="0"/>
              </a:rPr>
              <a:t>Иордания</a:t>
            </a:r>
            <a:r>
              <a:rPr lang="ru-RU" sz="1300" dirty="0" smtClean="0">
                <a:latin typeface="Cambria" pitchFamily="18" charset="0"/>
              </a:rPr>
              <a:t> - идентификация клиентов</a:t>
            </a:r>
          </a:p>
          <a:p>
            <a:r>
              <a:rPr lang="en-US" sz="1300" b="1" dirty="0" smtClean="0">
                <a:latin typeface="Cambria" pitchFamily="18" charset="0"/>
              </a:rPr>
              <a:t>Peoples State Bank</a:t>
            </a:r>
            <a:r>
              <a:rPr lang="ru-RU" sz="1300" b="1" dirty="0" smtClean="0">
                <a:latin typeface="Cambria" pitchFamily="18" charset="0"/>
              </a:rPr>
              <a:t>, США </a:t>
            </a:r>
            <a:r>
              <a:rPr lang="en-US" sz="1300" dirty="0" smtClean="0">
                <a:latin typeface="Cambria" pitchFamily="18" charset="0"/>
              </a:rPr>
              <a:t>– </a:t>
            </a:r>
            <a:r>
              <a:rPr lang="ru-RU" sz="1300" dirty="0" smtClean="0">
                <a:latin typeface="Cambria" pitchFamily="18" charset="0"/>
              </a:rPr>
              <a:t>идентификация клиентов</a:t>
            </a:r>
          </a:p>
          <a:p>
            <a:r>
              <a:rPr lang="en-US" sz="1300" b="1" dirty="0" smtClean="0">
                <a:latin typeface="Cambria" pitchFamily="18" charset="0"/>
              </a:rPr>
              <a:t>National Australian Bank, </a:t>
            </a:r>
            <a:r>
              <a:rPr lang="ru-RU" sz="1300" b="1" dirty="0" smtClean="0">
                <a:latin typeface="Cambria" pitchFamily="18" charset="0"/>
              </a:rPr>
              <a:t>Австралия </a:t>
            </a:r>
            <a:r>
              <a:rPr lang="ru-RU" sz="1300" dirty="0" smtClean="0">
                <a:latin typeface="Cambria" pitchFamily="18" charset="0"/>
              </a:rPr>
              <a:t>- идентификация клиентов</a:t>
            </a:r>
          </a:p>
          <a:p>
            <a:r>
              <a:rPr lang="en-US" sz="1300" b="1" dirty="0" err="1" smtClean="0">
                <a:latin typeface="Cambria" pitchFamily="18" charset="0"/>
              </a:rPr>
              <a:t>Pictet</a:t>
            </a:r>
            <a:r>
              <a:rPr lang="en-US" sz="1300" b="1" dirty="0" smtClean="0">
                <a:latin typeface="Cambria" pitchFamily="18" charset="0"/>
              </a:rPr>
              <a:t> &amp; </a:t>
            </a:r>
            <a:r>
              <a:rPr lang="en-US" sz="1300" b="1" dirty="0" err="1" smtClean="0">
                <a:latin typeface="Cambria" pitchFamily="18" charset="0"/>
              </a:rPr>
              <a:t>Cie</a:t>
            </a:r>
            <a:r>
              <a:rPr lang="ru-RU" sz="1300" b="1" dirty="0" smtClean="0">
                <a:latin typeface="Cambria" pitchFamily="18" charset="0"/>
              </a:rPr>
              <a:t>, Швейцария </a:t>
            </a:r>
            <a:r>
              <a:rPr lang="ru-RU" sz="1300" dirty="0" smtClean="0">
                <a:latin typeface="Cambria" pitchFamily="18" charset="0"/>
              </a:rPr>
              <a:t>– контроль физического доступа </a:t>
            </a:r>
          </a:p>
          <a:p>
            <a:r>
              <a:rPr lang="en-US" sz="1300" b="1" dirty="0" smtClean="0">
                <a:latin typeface="Cambria" pitchFamily="18" charset="0"/>
              </a:rPr>
              <a:t>ICICI Bank</a:t>
            </a:r>
            <a:r>
              <a:rPr lang="ru-RU" sz="1300" b="1" dirty="0" smtClean="0">
                <a:latin typeface="Cambria" pitchFamily="18" charset="0"/>
              </a:rPr>
              <a:t>, Индия </a:t>
            </a:r>
            <a:r>
              <a:rPr lang="ru-RU" sz="1300" dirty="0" smtClean="0">
                <a:latin typeface="Cambria" pitchFamily="18" charset="0"/>
              </a:rPr>
              <a:t>-</a:t>
            </a:r>
            <a:r>
              <a:rPr lang="en-US" sz="1300" dirty="0" smtClean="0">
                <a:latin typeface="Cambria" pitchFamily="18" charset="0"/>
              </a:rPr>
              <a:t> </a:t>
            </a:r>
            <a:r>
              <a:rPr lang="ru-RU" sz="1300" dirty="0" smtClean="0">
                <a:latin typeface="Cambria" pitchFamily="18" charset="0"/>
              </a:rPr>
              <a:t>идентификация клиентов</a:t>
            </a:r>
          </a:p>
          <a:p>
            <a:r>
              <a:rPr lang="en-US" sz="1300" b="1" dirty="0" err="1" smtClean="0">
                <a:latin typeface="Cambria" pitchFamily="18" charset="0"/>
              </a:rPr>
              <a:t>Capitec</a:t>
            </a:r>
            <a:r>
              <a:rPr lang="ru-RU" sz="1300" b="1" dirty="0" smtClean="0">
                <a:latin typeface="Cambria" pitchFamily="18" charset="0"/>
              </a:rPr>
              <a:t>, ЮАР</a:t>
            </a:r>
            <a:r>
              <a:rPr lang="ru-RU" sz="1300" dirty="0" smtClean="0">
                <a:latin typeface="Cambria" pitchFamily="18" charset="0"/>
              </a:rPr>
              <a:t> - идентификация клиентов</a:t>
            </a:r>
          </a:p>
          <a:p>
            <a:r>
              <a:rPr lang="en-US" sz="1300" b="1" dirty="0" err="1" smtClean="0">
                <a:latin typeface="Cambria" pitchFamily="18" charset="0"/>
              </a:rPr>
              <a:t>Ziraat</a:t>
            </a:r>
            <a:r>
              <a:rPr lang="en-US" sz="1300" b="1" dirty="0" smtClean="0">
                <a:latin typeface="Cambria" pitchFamily="18" charset="0"/>
              </a:rPr>
              <a:t> Bank</a:t>
            </a:r>
            <a:r>
              <a:rPr lang="ru-RU" sz="1300" b="1" dirty="0" smtClean="0">
                <a:latin typeface="Cambria" pitchFamily="18" charset="0"/>
              </a:rPr>
              <a:t>, Турция </a:t>
            </a:r>
            <a:r>
              <a:rPr lang="ru-RU" sz="1300" dirty="0" smtClean="0">
                <a:latin typeface="Cambria" pitchFamily="18" charset="0"/>
              </a:rPr>
              <a:t>– биометрические банкоматы </a:t>
            </a:r>
          </a:p>
          <a:p>
            <a:r>
              <a:rPr lang="en-US" sz="1300" b="1" dirty="0" smtClean="0">
                <a:latin typeface="Cambria" pitchFamily="18" charset="0"/>
              </a:rPr>
              <a:t>Tokyo-Mitsubishi UFJ</a:t>
            </a:r>
            <a:r>
              <a:rPr lang="ru-RU" sz="1300" b="1" dirty="0" smtClean="0">
                <a:latin typeface="Cambria" pitchFamily="18" charset="0"/>
              </a:rPr>
              <a:t>, Япония </a:t>
            </a:r>
            <a:r>
              <a:rPr lang="ru-RU" sz="1300" dirty="0" smtClean="0">
                <a:latin typeface="Cambria" pitchFamily="18" charset="0"/>
              </a:rPr>
              <a:t>- биометрические банкоматы</a:t>
            </a:r>
          </a:p>
          <a:p>
            <a:r>
              <a:rPr lang="en-US" sz="1300" b="1" dirty="0" smtClean="0">
                <a:latin typeface="Cambria" pitchFamily="18" charset="0"/>
              </a:rPr>
              <a:t>Sumitomo Mitsui Banking Corp.</a:t>
            </a:r>
            <a:r>
              <a:rPr lang="ru-RU" sz="1300" b="1" dirty="0" smtClean="0">
                <a:latin typeface="Cambria" pitchFamily="18" charset="0"/>
              </a:rPr>
              <a:t>,Япония </a:t>
            </a:r>
            <a:r>
              <a:rPr lang="ru-RU" sz="1300" dirty="0" smtClean="0">
                <a:latin typeface="Cambria" pitchFamily="18" charset="0"/>
              </a:rPr>
              <a:t>- биометрические банкоматы</a:t>
            </a:r>
          </a:p>
          <a:p>
            <a:r>
              <a:rPr lang="en-US" sz="1300" b="1" dirty="0" smtClean="0">
                <a:latin typeface="Cambria" pitchFamily="18" charset="0"/>
              </a:rPr>
              <a:t>Mizuho Bank</a:t>
            </a:r>
            <a:r>
              <a:rPr lang="ru-RU" sz="1300" b="1" dirty="0" smtClean="0">
                <a:latin typeface="Cambria" pitchFamily="18" charset="0"/>
              </a:rPr>
              <a:t>, Япония - </a:t>
            </a:r>
            <a:r>
              <a:rPr lang="ru-RU" sz="1300" dirty="0" smtClean="0">
                <a:latin typeface="Cambria" pitchFamily="18" charset="0"/>
              </a:rPr>
              <a:t>биометрические банкоматы</a:t>
            </a:r>
          </a:p>
          <a:p>
            <a:r>
              <a:rPr lang="ru-RU" sz="1300" dirty="0" smtClean="0">
                <a:latin typeface="Cambria" pitchFamily="18" charset="0"/>
              </a:rPr>
              <a:t>….</a:t>
            </a:r>
          </a:p>
          <a:p>
            <a:endParaRPr lang="ru-RU" sz="1400" dirty="0" smtClean="0"/>
          </a:p>
          <a:p>
            <a:r>
              <a:rPr lang="ru-RU" sz="1400" dirty="0" smtClean="0"/>
              <a:t> </a:t>
            </a:r>
          </a:p>
          <a:p>
            <a:endParaRPr lang="ru-RU" sz="1400" dirty="0" smtClean="0">
              <a:latin typeface="Cambria" pitchFamily="18" charset="0"/>
            </a:endParaRPr>
          </a:p>
          <a:p>
            <a:endParaRPr lang="ru-RU" sz="1400" dirty="0" smtClean="0">
              <a:latin typeface="Cambria" pitchFamily="18" charset="0"/>
            </a:endParaRPr>
          </a:p>
          <a:p>
            <a:endParaRPr lang="ru-RU" sz="1400" dirty="0" smtClean="0">
              <a:latin typeface="Cambria" pitchFamily="18" charset="0"/>
            </a:endParaRPr>
          </a:p>
          <a:p>
            <a:endParaRPr lang="ru-RU" sz="1400" dirty="0" smtClean="0">
              <a:latin typeface="Cambria" pitchFamily="18" charset="0"/>
            </a:endParaRPr>
          </a:p>
          <a:p>
            <a:endParaRPr lang="ru-RU" sz="1400" dirty="0" smtClean="0">
              <a:latin typeface="Cambria" pitchFamily="18" charset="0"/>
            </a:endParaRPr>
          </a:p>
          <a:p>
            <a:r>
              <a:rPr lang="ru-RU" sz="1400" dirty="0" smtClean="0">
                <a:latin typeface="Cambria" pitchFamily="18" charset="0"/>
              </a:rPr>
              <a:t> </a:t>
            </a:r>
          </a:p>
          <a:p>
            <a:endParaRPr lang="ru-RU" sz="1400" dirty="0" smtClean="0">
              <a:latin typeface="Cambria" pitchFamily="18" charset="0"/>
            </a:endParaRPr>
          </a:p>
          <a:p>
            <a:endParaRPr lang="ru-RU" sz="1400" dirty="0" smtClean="0">
              <a:latin typeface="Cambria" pitchFamily="18" charset="0"/>
            </a:endParaRPr>
          </a:p>
          <a:p>
            <a:endParaRPr lang="en-US" sz="1400" dirty="0" smtClean="0">
              <a:latin typeface="Cambria" pitchFamily="18" charset="0"/>
            </a:endParaRPr>
          </a:p>
          <a:p>
            <a:endParaRPr lang="ru-RU" sz="1400" dirty="0" smtClean="0">
              <a:latin typeface="Cambria" pitchFamily="18" charset="0"/>
            </a:endParaRPr>
          </a:p>
          <a:p>
            <a:r>
              <a:rPr lang="ru-RU" sz="1400" dirty="0" smtClean="0">
                <a:latin typeface="Cambria" pitchFamily="18" charset="0"/>
              </a:rPr>
              <a:t> </a:t>
            </a:r>
            <a:r>
              <a:rPr lang="en-US" sz="1400" dirty="0" smtClean="0">
                <a:latin typeface="Cambria" pitchFamily="18" charset="0"/>
              </a:rPr>
              <a:t> </a:t>
            </a:r>
            <a:endParaRPr lang="ru-RU" sz="1400" dirty="0" smtClean="0">
              <a:latin typeface="Cambria" pitchFamily="18" charset="0"/>
            </a:endParaRPr>
          </a:p>
          <a:p>
            <a:endParaRPr lang="ru-RU" sz="1400" dirty="0" smtClean="0">
              <a:latin typeface="Cambria" pitchFamily="18" charset="0"/>
            </a:endParaRPr>
          </a:p>
          <a:p>
            <a:endParaRPr lang="ru-RU" sz="1400" b="1" dirty="0" smtClean="0">
              <a:latin typeface="Cambria" pitchFamily="18" charset="0"/>
            </a:endParaRPr>
          </a:p>
          <a:p>
            <a:endParaRPr lang="ru-RU" sz="1400" b="1" dirty="0">
              <a:latin typeface="Cambria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3528" y="572396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Cambria" pitchFamily="18" charset="0"/>
              </a:rPr>
              <a:t>Если у вас есть 3-4 часа свободного времени, я могу продолжить список </a:t>
            </a:r>
            <a:r>
              <a:rPr lang="ru-RU" b="1" dirty="0" smtClean="0">
                <a:solidFill>
                  <a:srgbClr val="0070C0"/>
                </a:solidFill>
                <a:latin typeface="Cambria" pitchFamily="18" charset="0"/>
                <a:sym typeface="Wingdings" pitchFamily="2" charset="2"/>
              </a:rPr>
              <a:t></a:t>
            </a:r>
            <a:endParaRPr lang="ru-RU" b="1" dirty="0">
              <a:solidFill>
                <a:srgbClr val="0070C0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631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63688" y="548680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Cambria" pitchFamily="18" charset="0"/>
              </a:rPr>
              <a:t>Обзор системы </a:t>
            </a:r>
            <a:r>
              <a:rPr lang="en-US" sz="2800" b="1" dirty="0">
                <a:solidFill>
                  <a:srgbClr val="002060"/>
                </a:solidFill>
                <a:latin typeface="Cambria" pitchFamily="18" charset="0"/>
              </a:rPr>
              <a:t>BioLink IDenium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1196752"/>
            <a:ext cx="7704856" cy="468052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104966"/>
            <a:ext cx="2365319" cy="540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5" y="2916235"/>
            <a:ext cx="931487" cy="1027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046490" y="3429000"/>
            <a:ext cx="1261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itchFamily="18" charset="0"/>
              </a:rPr>
              <a:t>Active Directory</a:t>
            </a:r>
            <a:endParaRPr lang="ru-RU" sz="1600" b="1" dirty="0">
              <a:solidFill>
                <a:schemeClr val="tx1">
                  <a:lumMod val="75000"/>
                  <a:lumOff val="25000"/>
                </a:schemeClr>
              </a:solidFill>
              <a:latin typeface="Cambria" pitchFamily="18" charset="0"/>
            </a:endParaRPr>
          </a:p>
        </p:txBody>
      </p:sp>
      <p:sp>
        <p:nvSpPr>
          <p:cNvPr id="11" name="Выгнутая вверх стрелка 10"/>
          <p:cNvSpPr/>
          <p:nvPr/>
        </p:nvSpPr>
        <p:spPr>
          <a:xfrm>
            <a:off x="5004047" y="3122535"/>
            <a:ext cx="356392" cy="163463"/>
          </a:xfrm>
          <a:prstGeom prst="curved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 rot="10800000">
            <a:off x="4860032" y="3276275"/>
            <a:ext cx="356392" cy="163463"/>
          </a:xfrm>
          <a:prstGeom prst="curved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340768"/>
            <a:ext cx="747029" cy="75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977516" y="2082334"/>
            <a:ext cx="11921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Cambria" pitchFamily="18" charset="0"/>
              </a:rPr>
              <a:t>Вход в ОС</a:t>
            </a:r>
            <a:endParaRPr lang="ru-RU" sz="1600" b="1" dirty="0">
              <a:latin typeface="Cambria" pitchFamily="18" charset="0"/>
            </a:endParaRPr>
          </a:p>
        </p:txBody>
      </p:sp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318793"/>
            <a:ext cx="752338" cy="780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3131840" y="2060848"/>
            <a:ext cx="2520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ambria" pitchFamily="18" charset="0"/>
              </a:rPr>
              <a:t>Доступ к приложениям</a:t>
            </a:r>
          </a:p>
        </p:txBody>
      </p:sp>
      <p:pic>
        <p:nvPicPr>
          <p:cNvPr id="21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348985"/>
            <a:ext cx="793204" cy="783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6011044" y="2082334"/>
            <a:ext cx="25213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Cambria" pitchFamily="18" charset="0"/>
              </a:rPr>
              <a:t>Доступ к Веб-ресурсам</a:t>
            </a:r>
          </a:p>
        </p:txBody>
      </p:sp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2469" y="5013176"/>
            <a:ext cx="871299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787932" y="4428401"/>
            <a:ext cx="2631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Cambria" pitchFamily="18" charset="0"/>
              </a:rPr>
              <a:t>Аутентификация в терминальных сессиях</a:t>
            </a:r>
          </a:p>
        </p:txBody>
      </p:sp>
      <p:pic>
        <p:nvPicPr>
          <p:cNvPr id="25" name="Picture 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954092"/>
            <a:ext cx="851174" cy="851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3779912" y="4428401"/>
            <a:ext cx="1508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ambria" pitchFamily="18" charset="0"/>
              </a:rPr>
              <a:t>Single Sign On (SSO</a:t>
            </a:r>
            <a:r>
              <a:rPr lang="en-US" sz="1050" b="1" dirty="0"/>
              <a:t>)</a:t>
            </a:r>
            <a:endParaRPr lang="ru-RU" sz="1050" b="1" dirty="0"/>
          </a:p>
        </p:txBody>
      </p:sp>
      <p:cxnSp>
        <p:nvCxnSpPr>
          <p:cNvPr id="29" name="Прямая со стрелкой 28"/>
          <p:cNvCxnSpPr/>
          <p:nvPr/>
        </p:nvCxnSpPr>
        <p:spPr>
          <a:xfrm flipV="1">
            <a:off x="4295774" y="2420888"/>
            <a:ext cx="0" cy="6840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4295774" y="3721387"/>
            <a:ext cx="0" cy="7070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 flipV="1">
            <a:off x="1691680" y="2420888"/>
            <a:ext cx="720080" cy="7016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1691680" y="3645024"/>
            <a:ext cx="720080" cy="7833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5360439" y="2501605"/>
            <a:ext cx="1007143" cy="4953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34" descr="BioLink Logo_full_rus"/>
          <p:cNvPicPr>
            <a:picLocks noChangeAspect="1" noChangeArrowheads="1"/>
          </p:cNvPicPr>
          <p:nvPr/>
        </p:nvPicPr>
        <p:blipFill>
          <a:blip r:embed="rId9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13816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123728" y="25460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Возможности </a:t>
            </a:r>
            <a:r>
              <a:rPr lang="en-US" sz="2800" b="1" dirty="0" smtClean="0">
                <a:solidFill>
                  <a:srgbClr val="002060"/>
                </a:solidFill>
                <a:latin typeface="Cambria" pitchFamily="18" charset="0"/>
              </a:rPr>
              <a:t>BioLink IDenium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7" name="Picture 34" descr="BioLink Logo_full_rus"/>
          <p:cNvPicPr>
            <a:picLocks noChangeAspect="1" noChangeArrowheads="1"/>
          </p:cNvPicPr>
          <p:nvPr/>
        </p:nvPicPr>
        <p:blipFill>
          <a:blip r:embed="rId2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Блок-схема: узел 21"/>
          <p:cNvSpPr/>
          <p:nvPr/>
        </p:nvSpPr>
        <p:spPr>
          <a:xfrm>
            <a:off x="179512" y="908720"/>
            <a:ext cx="71438" cy="714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322388" y="770801"/>
            <a:ext cx="828680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4"/>
            <a:r>
              <a:rPr lang="ru-RU" sz="1700" b="1" dirty="0" smtClean="0">
                <a:solidFill>
                  <a:srgbClr val="002060"/>
                </a:solidFill>
                <a:latin typeface="Cambria" pitchFamily="18" charset="0"/>
              </a:rPr>
              <a:t>Аутентификация </a:t>
            </a:r>
            <a:r>
              <a:rPr lang="ru-RU" sz="1700" b="1" dirty="0">
                <a:solidFill>
                  <a:srgbClr val="002060"/>
                </a:solidFill>
                <a:latin typeface="Cambria" pitchFamily="18" charset="0"/>
              </a:rPr>
              <a:t>по отпечаткам пальцев </a:t>
            </a:r>
            <a:r>
              <a:rPr lang="ru-RU" sz="1700" b="1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endParaRPr lang="ru-RU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27" name="Блок-схема: узел 26"/>
          <p:cNvSpPr/>
          <p:nvPr/>
        </p:nvSpPr>
        <p:spPr>
          <a:xfrm>
            <a:off x="179512" y="2204864"/>
            <a:ext cx="71438" cy="714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322388" y="2060848"/>
            <a:ext cx="8643966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4"/>
            <a:r>
              <a:rPr lang="ru-RU" sz="1700" b="1" dirty="0" smtClean="0">
                <a:solidFill>
                  <a:srgbClr val="002060"/>
                </a:solidFill>
                <a:latin typeface="Cambria" pitchFamily="18" charset="0"/>
              </a:rPr>
              <a:t>Аутентификация по отпечаткам пальцев в терминальных сессиях </a:t>
            </a:r>
            <a:endParaRPr lang="en-US" sz="17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30" name="Блок-схема: узел 29"/>
          <p:cNvSpPr/>
          <p:nvPr/>
        </p:nvSpPr>
        <p:spPr>
          <a:xfrm>
            <a:off x="179512" y="3212976"/>
            <a:ext cx="71438" cy="714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322388" y="3068960"/>
            <a:ext cx="8643966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 smtClean="0">
                <a:solidFill>
                  <a:srgbClr val="002060"/>
                </a:solidFill>
                <a:latin typeface="Trebuchet MS" pitchFamily="34" charset="0"/>
              </a:rPr>
              <a:t>Полная интеграция с </a:t>
            </a:r>
            <a:r>
              <a:rPr lang="en-US" sz="1700" b="1" dirty="0" smtClean="0">
                <a:solidFill>
                  <a:srgbClr val="002060"/>
                </a:solidFill>
                <a:latin typeface="Trebuchet MS" pitchFamily="34" charset="0"/>
              </a:rPr>
              <a:t>Active Directory</a:t>
            </a:r>
            <a:endParaRPr lang="ru-RU" sz="1700" b="1" dirty="0">
              <a:solidFill>
                <a:srgbClr val="002060"/>
              </a:solidFill>
              <a:latin typeface="Trebuchet MS" pitchFamily="34" charset="0"/>
            </a:endParaRPr>
          </a:p>
        </p:txBody>
      </p:sp>
      <p:sp>
        <p:nvSpPr>
          <p:cNvPr id="33" name="Блок-схема: узел 32"/>
          <p:cNvSpPr/>
          <p:nvPr/>
        </p:nvSpPr>
        <p:spPr>
          <a:xfrm>
            <a:off x="175334" y="4274491"/>
            <a:ext cx="71438" cy="714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318210" y="4134862"/>
            <a:ext cx="7858180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 smtClean="0">
                <a:solidFill>
                  <a:srgbClr val="002060"/>
                </a:solidFill>
                <a:latin typeface="Trebuchet MS" pitchFamily="34" charset="0"/>
              </a:rPr>
              <a:t>Интеграция с АБС и </a:t>
            </a:r>
            <a:r>
              <a:rPr lang="en-US" sz="1700" b="1" dirty="0" smtClean="0">
                <a:solidFill>
                  <a:srgbClr val="002060"/>
                </a:solidFill>
                <a:latin typeface="Trebuchet MS" pitchFamily="34" charset="0"/>
              </a:rPr>
              <a:t>CRM-</a:t>
            </a:r>
            <a:r>
              <a:rPr lang="ru-RU" sz="1700" b="1" dirty="0" smtClean="0">
                <a:solidFill>
                  <a:srgbClr val="002060"/>
                </a:solidFill>
                <a:latin typeface="Trebuchet MS" pitchFamily="34" charset="0"/>
              </a:rPr>
              <a:t>системами  </a:t>
            </a:r>
            <a:endParaRPr lang="ru-RU" sz="1700" b="1" dirty="0">
              <a:solidFill>
                <a:srgbClr val="002060"/>
              </a:solidFill>
              <a:latin typeface="Trebuchet MS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18210" y="4499828"/>
            <a:ext cx="8358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- </a:t>
            </a:r>
            <a:r>
              <a:rPr lang="ru-RU" dirty="0" smtClean="0">
                <a:latin typeface="Cambria" pitchFamily="18" charset="0"/>
              </a:rPr>
              <a:t>Внедрение биометрической аутентификации с учетом Вашей </a:t>
            </a:r>
            <a:r>
              <a:rPr lang="ru-RU" dirty="0" err="1" smtClean="0">
                <a:latin typeface="Cambria" pitchFamily="18" charset="0"/>
              </a:rPr>
              <a:t>бизнес-логики</a:t>
            </a:r>
            <a:endParaRPr lang="ru-RU" dirty="0">
              <a:latin typeface="Cambria" pitchFamily="18" charset="0"/>
            </a:endParaRPr>
          </a:p>
        </p:txBody>
      </p:sp>
      <p:sp>
        <p:nvSpPr>
          <p:cNvPr id="36" name="Блок-схема: узел 35"/>
          <p:cNvSpPr/>
          <p:nvPr/>
        </p:nvSpPr>
        <p:spPr>
          <a:xfrm>
            <a:off x="179512" y="5159441"/>
            <a:ext cx="71438" cy="714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>
            <a:off x="305100" y="5013176"/>
            <a:ext cx="6715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rebuchet MS" pitchFamily="34" charset="0"/>
              </a:rPr>
              <a:t>Многофакторная идентификация </a:t>
            </a:r>
          </a:p>
          <a:p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233092" y="5351730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mbria" pitchFamily="18" charset="0"/>
              </a:rPr>
              <a:t>  - «</a:t>
            </a:r>
            <a:r>
              <a:rPr lang="ru-RU" dirty="0">
                <a:latin typeface="Cambria" pitchFamily="18" charset="0"/>
              </a:rPr>
              <a:t>Смарт-карта + отпечаток» </a:t>
            </a:r>
            <a:endParaRPr lang="ru-RU" dirty="0" smtClean="0">
              <a:latin typeface="Cambria" pitchFamily="18" charset="0"/>
            </a:endParaRPr>
          </a:p>
          <a:p>
            <a:r>
              <a:rPr lang="ru-RU" dirty="0" smtClean="0">
                <a:latin typeface="Cambria" pitchFamily="18" charset="0"/>
              </a:rPr>
              <a:t>  - «</a:t>
            </a:r>
            <a:r>
              <a:rPr lang="ru-RU" dirty="0">
                <a:latin typeface="Cambria" pitchFamily="18" charset="0"/>
              </a:rPr>
              <a:t>пароль + отпечаток»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23528" y="1076543"/>
            <a:ext cx="8748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dirty="0" smtClean="0">
                <a:latin typeface="Cambria" pitchFamily="18" charset="0"/>
              </a:rPr>
              <a:t> </a:t>
            </a:r>
            <a:r>
              <a:rPr lang="ru-RU" dirty="0" smtClean="0">
                <a:latin typeface="Cambria" pitchFamily="18" charset="0"/>
              </a:rPr>
              <a:t>в ОС </a:t>
            </a:r>
            <a:r>
              <a:rPr lang="en-US" dirty="0" smtClean="0">
                <a:latin typeface="Cambria" pitchFamily="18" charset="0"/>
              </a:rPr>
              <a:t>Windows 7, XP, Vista, Server 2003 (32/64-bit), Server 2008 R2 (32/64-bit)</a:t>
            </a:r>
          </a:p>
          <a:p>
            <a:pPr>
              <a:buFontTx/>
              <a:buChar char="-"/>
            </a:pPr>
            <a:r>
              <a:rPr lang="en-US" dirty="0" smtClean="0">
                <a:latin typeface="Cambria" pitchFamily="18" charset="0"/>
              </a:rPr>
              <a:t> </a:t>
            </a:r>
            <a:r>
              <a:rPr lang="ru-RU" dirty="0" smtClean="0">
                <a:latin typeface="Cambria" pitchFamily="18" charset="0"/>
              </a:rPr>
              <a:t>в приложениях, веб-приложениях и веб-сайтах</a:t>
            </a:r>
          </a:p>
          <a:p>
            <a:pPr>
              <a:buFontTx/>
              <a:buChar char="-"/>
            </a:pPr>
            <a:r>
              <a:rPr lang="ru-RU" dirty="0" smtClean="0">
                <a:latin typeface="Cambria" pitchFamily="18" charset="0"/>
              </a:rPr>
              <a:t> </a:t>
            </a:r>
            <a:r>
              <a:rPr lang="en-US" dirty="0" smtClean="0">
                <a:latin typeface="Cambria" pitchFamily="18" charset="0"/>
              </a:rPr>
              <a:t>Single Sign On (SSO)</a:t>
            </a:r>
            <a:endParaRPr lang="ru-RU" dirty="0" smtClean="0">
              <a:latin typeface="Cambria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23528" y="2420888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dirty="0" smtClean="0"/>
              <a:t> </a:t>
            </a:r>
            <a:r>
              <a:rPr lang="en-US" dirty="0" smtClean="0">
                <a:latin typeface="Cambria" pitchFamily="18" charset="0"/>
              </a:rPr>
              <a:t>Citrix </a:t>
            </a:r>
            <a:r>
              <a:rPr lang="en-US" dirty="0" err="1" smtClean="0">
                <a:latin typeface="Cambria" pitchFamily="18" charset="0"/>
              </a:rPr>
              <a:t>Xen</a:t>
            </a:r>
            <a:r>
              <a:rPr lang="ru-RU" dirty="0" smtClean="0">
                <a:latin typeface="Cambria" pitchFamily="18" charset="0"/>
              </a:rPr>
              <a:t>,</a:t>
            </a:r>
            <a:r>
              <a:rPr lang="en-US" dirty="0" smtClean="0">
                <a:latin typeface="Cambria" pitchFamily="18" charset="0"/>
              </a:rPr>
              <a:t> </a:t>
            </a:r>
            <a:r>
              <a:rPr lang="en-US" dirty="0" err="1" smtClean="0">
                <a:latin typeface="Cambria" pitchFamily="18" charset="0"/>
              </a:rPr>
              <a:t>MetaFrame</a:t>
            </a:r>
            <a:endParaRPr lang="en-US" dirty="0" smtClean="0">
              <a:latin typeface="Cambria" pitchFamily="18" charset="0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ambria" pitchFamily="18" charset="0"/>
              </a:rPr>
              <a:t> Microsoft RDP</a:t>
            </a:r>
            <a:endParaRPr lang="ru-RU" dirty="0" smtClean="0">
              <a:latin typeface="Cambria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23528" y="3429000"/>
            <a:ext cx="8820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dirty="0" smtClean="0"/>
              <a:t> </a:t>
            </a:r>
            <a:r>
              <a:rPr lang="ru-RU" dirty="0" smtClean="0">
                <a:latin typeface="Cambria" pitchFamily="18" charset="0"/>
              </a:rPr>
              <a:t>Централизованное управление политиками через </a:t>
            </a:r>
            <a:r>
              <a:rPr lang="en-US" dirty="0" smtClean="0">
                <a:latin typeface="Cambria" pitchFamily="18" charset="0"/>
              </a:rPr>
              <a:t>MMC</a:t>
            </a:r>
            <a:endParaRPr lang="ru-RU" dirty="0" smtClean="0">
              <a:latin typeface="Cambria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Cambria" pitchFamily="18" charset="0"/>
              </a:rPr>
              <a:t> Централизованная установка клиентского ПО групповыми политиками</a:t>
            </a:r>
          </a:p>
        </p:txBody>
      </p:sp>
    </p:spTree>
    <p:extLst>
      <p:ext uri="{BB962C8B-B14F-4D97-AF65-F5344CB8AC3E}">
        <p14:creationId xmlns:p14="http://schemas.microsoft.com/office/powerpoint/2010/main" xmlns="" val="15134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764704"/>
            <a:ext cx="3600400" cy="5093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51720" y="44624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Сертификация ФСТЭК России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7" name="Picture 34" descr="BioLink Logo_full_rus"/>
          <p:cNvPicPr>
            <a:picLocks noChangeAspect="1" noChangeArrowheads="1"/>
          </p:cNvPicPr>
          <p:nvPr/>
        </p:nvPicPr>
        <p:blipFill>
          <a:blip r:embed="rId3" cstate="print"/>
          <a:srcRect b="45340"/>
          <a:stretch>
            <a:fillRect/>
          </a:stretch>
        </p:blipFill>
        <p:spPr bwMode="auto">
          <a:xfrm>
            <a:off x="37518" y="116632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79512" y="908720"/>
            <a:ext cx="4536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Cambria" pitchFamily="18" charset="0"/>
              </a:rPr>
              <a:t>BioLink IDenium – </a:t>
            </a:r>
            <a:r>
              <a:rPr lang="ru-RU" sz="2400" b="1" dirty="0" smtClean="0">
                <a:solidFill>
                  <a:srgbClr val="002060"/>
                </a:solidFill>
                <a:latin typeface="Cambria" pitchFamily="18" charset="0"/>
              </a:rPr>
              <a:t>единственная на рынке 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Cambria" pitchFamily="18" charset="0"/>
              </a:rPr>
              <a:t>сертифицированная биометрическая система</a:t>
            </a:r>
            <a:r>
              <a:rPr lang="en-US" sz="2400" b="1" dirty="0" smtClean="0">
                <a:solidFill>
                  <a:srgbClr val="002060"/>
                </a:solidFill>
                <a:latin typeface="Cambria" pitchFamily="18" charset="0"/>
              </a:rPr>
              <a:t>.</a:t>
            </a:r>
            <a:endParaRPr lang="ru-RU" sz="2400" b="1" dirty="0" smtClean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483768" y="3789040"/>
            <a:ext cx="167377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1180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31640" y="90872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Выгоды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16016" y="889556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Cambria" pitchFamily="18" charset="0"/>
              </a:rPr>
              <a:t>Return on Investment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139952" y="980728"/>
            <a:ext cx="0" cy="47981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44016" y="1771069"/>
            <a:ext cx="39239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Cambria" pitchFamily="18" charset="0"/>
              </a:rPr>
              <a:t>Для сотрудников</a:t>
            </a:r>
          </a:p>
          <a:p>
            <a:pPr algn="ctr"/>
            <a:r>
              <a:rPr lang="ru-RU" sz="2000" dirty="0" smtClean="0">
                <a:latin typeface="Cambria" pitchFamily="18" charset="0"/>
              </a:rPr>
              <a:t>Простота использования</a:t>
            </a:r>
          </a:p>
          <a:p>
            <a:pPr algn="ctr"/>
            <a:endParaRPr lang="ru-RU" sz="2000" dirty="0" smtClean="0">
              <a:solidFill>
                <a:srgbClr val="002060"/>
              </a:solidFill>
              <a:latin typeface="Cambria" pitchFamily="18" charset="0"/>
            </a:endParaRPr>
          </a:p>
          <a:p>
            <a:pPr algn="ctr"/>
            <a:endParaRPr lang="ru-RU" sz="2000" dirty="0">
              <a:solidFill>
                <a:srgbClr val="002060"/>
              </a:solidFill>
              <a:latin typeface="Cambria" pitchFamily="18" charset="0"/>
            </a:endParaRPr>
          </a:p>
          <a:p>
            <a:pPr algn="ctr"/>
            <a:r>
              <a:rPr lang="ru-RU" sz="2000" b="1" dirty="0" smtClean="0">
                <a:latin typeface="Cambria" pitchFamily="18" charset="0"/>
              </a:rPr>
              <a:t>Для ИТ-департамента</a:t>
            </a:r>
          </a:p>
          <a:p>
            <a:pPr algn="ctr"/>
            <a:r>
              <a:rPr lang="ru-RU" sz="2000" dirty="0">
                <a:latin typeface="Cambria" pitchFamily="18" charset="0"/>
              </a:rPr>
              <a:t>Удобство </a:t>
            </a:r>
            <a:r>
              <a:rPr lang="ru-RU" sz="2000" dirty="0" smtClean="0">
                <a:latin typeface="Cambria" pitchFamily="18" charset="0"/>
              </a:rPr>
              <a:t>администрирования</a:t>
            </a:r>
          </a:p>
          <a:p>
            <a:pPr algn="ctr"/>
            <a:endParaRPr lang="ru-RU" sz="2000" dirty="0" smtClean="0">
              <a:solidFill>
                <a:srgbClr val="002060"/>
              </a:solidFill>
              <a:latin typeface="Cambria" pitchFamily="18" charset="0"/>
            </a:endParaRPr>
          </a:p>
          <a:p>
            <a:pPr algn="ctr"/>
            <a:endParaRPr lang="ru-RU" sz="2000" dirty="0">
              <a:solidFill>
                <a:srgbClr val="002060"/>
              </a:solidFill>
              <a:latin typeface="Cambria" pitchFamily="18" charset="0"/>
            </a:endParaRPr>
          </a:p>
          <a:p>
            <a:pPr algn="ctr"/>
            <a:r>
              <a:rPr lang="ru-RU" sz="2000" b="1" dirty="0" smtClean="0">
                <a:latin typeface="Cambria" pitchFamily="18" charset="0"/>
              </a:rPr>
              <a:t>Для ИБ-департамента</a:t>
            </a:r>
          </a:p>
          <a:p>
            <a:pPr algn="ctr"/>
            <a:r>
              <a:rPr lang="ru-RU" sz="2000" dirty="0" smtClean="0">
                <a:latin typeface="Cambria" pitchFamily="18" charset="0"/>
              </a:rPr>
              <a:t>Снижение рисков утечки и НСД</a:t>
            </a:r>
            <a:endParaRPr lang="ru-RU" sz="2000" dirty="0">
              <a:latin typeface="Cambr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3968" y="1711836"/>
            <a:ext cx="478802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sz="2000" dirty="0">
                <a:latin typeface="Cambria" pitchFamily="18" charset="0"/>
              </a:rPr>
              <a:t>Снижение потерь рабочего времени пользователей и </a:t>
            </a:r>
            <a:r>
              <a:rPr lang="en-US" sz="2000" dirty="0" smtClean="0">
                <a:latin typeface="Cambria" pitchFamily="18" charset="0"/>
              </a:rPr>
              <a:t>Help </a:t>
            </a:r>
            <a:r>
              <a:rPr lang="en-US" sz="2000" dirty="0">
                <a:latin typeface="Cambria" pitchFamily="18" charset="0"/>
              </a:rPr>
              <a:t>Desk </a:t>
            </a:r>
            <a:endParaRPr lang="en-US" sz="2000" dirty="0" smtClean="0">
              <a:latin typeface="Cambria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endParaRPr lang="ru-RU" sz="2000" dirty="0" smtClean="0">
              <a:solidFill>
                <a:srgbClr val="002060"/>
              </a:solidFill>
              <a:latin typeface="Cambria" pitchFamily="18" charset="0"/>
            </a:endParaRPr>
          </a:p>
          <a:p>
            <a:endParaRPr lang="en-US" sz="2000" dirty="0">
              <a:solidFill>
                <a:srgbClr val="002060"/>
              </a:solidFill>
              <a:latin typeface="Cambria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ru-RU" sz="2000" dirty="0" smtClean="0">
                <a:latin typeface="Cambria" pitchFamily="18" charset="0"/>
              </a:rPr>
              <a:t>Минимизация финансовых и репутационных рисков </a:t>
            </a:r>
            <a:r>
              <a:rPr lang="en-US" sz="2000" dirty="0" smtClean="0">
                <a:latin typeface="Cambria" pitchFamily="18" charset="0"/>
              </a:rPr>
              <a:t> </a:t>
            </a:r>
            <a:endParaRPr lang="ru-RU" sz="2000" dirty="0" smtClean="0">
              <a:latin typeface="Cambria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endParaRPr lang="ru-RU" sz="2000" dirty="0" smtClean="0">
              <a:solidFill>
                <a:srgbClr val="002060"/>
              </a:solidFill>
              <a:latin typeface="Cambria" pitchFamily="18" charset="0"/>
            </a:endParaRPr>
          </a:p>
          <a:p>
            <a:endParaRPr lang="ru-RU" sz="2000" dirty="0">
              <a:solidFill>
                <a:srgbClr val="002060"/>
              </a:solidFill>
              <a:latin typeface="Cambria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ru-RU" sz="2000" dirty="0" smtClean="0">
                <a:latin typeface="Cambria" pitchFamily="18" charset="0"/>
              </a:rPr>
              <a:t>Устранение затрат на </a:t>
            </a:r>
            <a:r>
              <a:rPr lang="ru-RU" sz="2000" dirty="0" err="1" smtClean="0">
                <a:latin typeface="Cambria" pitchFamily="18" charset="0"/>
              </a:rPr>
              <a:t>дозакупку</a:t>
            </a:r>
            <a:r>
              <a:rPr lang="ru-RU" sz="2000" dirty="0" smtClean="0">
                <a:latin typeface="Cambria" pitchFamily="18" charset="0"/>
              </a:rPr>
              <a:t> материальных идентификаторов       в случае потери</a:t>
            </a:r>
          </a:p>
          <a:p>
            <a:pPr marL="285750" indent="-285750">
              <a:buFont typeface="Wingdings" pitchFamily="2" charset="2"/>
              <a:buChar char="§"/>
            </a:pPr>
            <a:endParaRPr lang="ru-RU" sz="2000" dirty="0">
              <a:solidFill>
                <a:srgbClr val="002060"/>
              </a:solidFill>
              <a:latin typeface="Cambria" pitchFamily="18" charset="0"/>
            </a:endParaRPr>
          </a:p>
          <a:p>
            <a:pPr marL="285750" indent="-285750">
              <a:buFont typeface="Wingdings" pitchFamily="2" charset="2"/>
              <a:buChar char="§"/>
            </a:pPr>
            <a:endParaRPr lang="ru-RU" sz="2000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10" name="Picture 34" descr="BioLink Logo_full_rus"/>
          <p:cNvPicPr>
            <a:picLocks noChangeAspect="1" noChangeArrowheads="1"/>
          </p:cNvPicPr>
          <p:nvPr/>
        </p:nvPicPr>
        <p:blipFill>
          <a:blip r:embed="rId2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98221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79712" y="25460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Cambria" pitchFamily="18" charset="0"/>
              </a:rPr>
              <a:t>Case Studies 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620688"/>
            <a:ext cx="8568952" cy="1264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Народный Банк Казахстана </a:t>
            </a:r>
            <a:endParaRPr lang="ru-RU" dirty="0" smtClean="0">
              <a:solidFill>
                <a:srgbClr val="002060"/>
              </a:solidFill>
              <a:latin typeface="Cambria" pitchFamily="18" charset="0"/>
            </a:endParaRPr>
          </a:p>
          <a:p>
            <a:pPr>
              <a:spcAft>
                <a:spcPts val="500"/>
              </a:spcAft>
            </a:pPr>
            <a:r>
              <a:rPr lang="ru-RU" dirty="0" smtClean="0">
                <a:latin typeface="Cambria" pitchFamily="18" charset="0"/>
              </a:rPr>
              <a:t>Самый масштабный проект по внедрению биометрической аутентификации на территории СНГ.  9000 рабочих станций во всех 57 отделения банка. Интеграция с </a:t>
            </a:r>
            <a:r>
              <a:rPr lang="en-US" dirty="0" smtClean="0">
                <a:latin typeface="Cambria" pitchFamily="18" charset="0"/>
              </a:rPr>
              <a:t>Citrix </a:t>
            </a:r>
            <a:r>
              <a:rPr lang="en-US" dirty="0" err="1" smtClean="0">
                <a:latin typeface="Cambria" pitchFamily="18" charset="0"/>
              </a:rPr>
              <a:t>MetaFrame</a:t>
            </a:r>
            <a:r>
              <a:rPr lang="en-US" dirty="0" smtClean="0">
                <a:latin typeface="Cambria" pitchFamily="18" charset="0"/>
              </a:rPr>
              <a:t>, </a:t>
            </a:r>
            <a:r>
              <a:rPr lang="en-US" dirty="0" err="1" smtClean="0">
                <a:latin typeface="Cambria" pitchFamily="18" charset="0"/>
              </a:rPr>
              <a:t>Xen</a:t>
            </a:r>
            <a:r>
              <a:rPr lang="en-US" dirty="0" smtClean="0">
                <a:latin typeface="Cambria" pitchFamily="18" charset="0"/>
              </a:rPr>
              <a:t>.</a:t>
            </a:r>
            <a:endParaRPr lang="ru-RU" dirty="0">
              <a:latin typeface="Cambr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948527"/>
            <a:ext cx="8352928" cy="1264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ru-RU" b="1" dirty="0">
                <a:solidFill>
                  <a:srgbClr val="002060"/>
                </a:solidFill>
                <a:latin typeface="Cambria" pitchFamily="18" charset="0"/>
              </a:rPr>
              <a:t>ГК «Видео Интернешнл</a:t>
            </a:r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»</a:t>
            </a:r>
          </a:p>
          <a:p>
            <a:pPr>
              <a:spcAft>
                <a:spcPts val="600"/>
              </a:spcAft>
            </a:pPr>
            <a:r>
              <a:rPr lang="ru-RU" dirty="0" smtClean="0">
                <a:latin typeface="Cambria" pitchFamily="18" charset="0"/>
              </a:rPr>
              <a:t>Интеграция системы аутентификации </a:t>
            </a:r>
            <a:r>
              <a:rPr lang="en-US" dirty="0" smtClean="0">
                <a:latin typeface="Cambria" pitchFamily="18" charset="0"/>
              </a:rPr>
              <a:t>BioLink IDenium </a:t>
            </a:r>
            <a:r>
              <a:rPr lang="ru-RU" dirty="0" smtClean="0">
                <a:latin typeface="Cambria" pitchFamily="18" charset="0"/>
              </a:rPr>
              <a:t>и системы учета рабочего времени </a:t>
            </a:r>
            <a:r>
              <a:rPr lang="en-US" dirty="0" smtClean="0">
                <a:latin typeface="Cambria" pitchFamily="18" charset="0"/>
              </a:rPr>
              <a:t>BioLink BioTime.</a:t>
            </a:r>
            <a:r>
              <a:rPr lang="ru-RU" dirty="0" smtClean="0">
                <a:latin typeface="Cambria" pitchFamily="18" charset="0"/>
              </a:rPr>
              <a:t> </a:t>
            </a:r>
            <a:r>
              <a:rPr lang="en-US" dirty="0" smtClean="0">
                <a:latin typeface="Cambria" pitchFamily="18" charset="0"/>
              </a:rPr>
              <a:t>1500 </a:t>
            </a:r>
            <a:r>
              <a:rPr lang="ru-RU" dirty="0" smtClean="0">
                <a:latin typeface="Cambria" pitchFamily="18" charset="0"/>
              </a:rPr>
              <a:t>рабочих станций в головном офисе и 27 региональных представительств компании </a:t>
            </a:r>
            <a:endParaRPr lang="ru-RU" dirty="0">
              <a:latin typeface="Cambr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3284984"/>
            <a:ext cx="8496944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Запсибкомбанк</a:t>
            </a:r>
          </a:p>
          <a:p>
            <a:pPr>
              <a:spcAft>
                <a:spcPts val="600"/>
              </a:spcAft>
            </a:pPr>
            <a:r>
              <a:rPr lang="ru-RU" dirty="0" smtClean="0">
                <a:latin typeface="Cambria" pitchFamily="18" charset="0"/>
              </a:rPr>
              <a:t>Одно из крупнейших </a:t>
            </a:r>
            <a:r>
              <a:rPr lang="ru-RU" dirty="0">
                <a:latin typeface="Cambria" pitchFamily="18" charset="0"/>
              </a:rPr>
              <a:t>в России </a:t>
            </a:r>
            <a:r>
              <a:rPr lang="ru-RU" dirty="0" smtClean="0">
                <a:latin typeface="Cambria" pitchFamily="18" charset="0"/>
              </a:rPr>
              <a:t>внедрений биометрической аутентификации. Система </a:t>
            </a:r>
            <a:r>
              <a:rPr lang="en-US" dirty="0" smtClean="0">
                <a:latin typeface="Cambria" pitchFamily="18" charset="0"/>
              </a:rPr>
              <a:t>IDenium </a:t>
            </a:r>
            <a:r>
              <a:rPr lang="ru-RU" dirty="0" smtClean="0">
                <a:latin typeface="Cambria" pitchFamily="18" charset="0"/>
              </a:rPr>
              <a:t>установлена в головном офисе и 24 региональных отделениях банка.</a:t>
            </a:r>
            <a:endParaRPr lang="ru-RU" dirty="0">
              <a:latin typeface="Cambria" pitchFamily="18" charset="0"/>
            </a:endParaRPr>
          </a:p>
        </p:txBody>
      </p:sp>
      <p:pic>
        <p:nvPicPr>
          <p:cNvPr id="9" name="Picture 34" descr="BioLink Logo_full_rus"/>
          <p:cNvPicPr>
            <a:picLocks noChangeAspect="1" noChangeArrowheads="1"/>
          </p:cNvPicPr>
          <p:nvPr/>
        </p:nvPicPr>
        <p:blipFill>
          <a:blip r:embed="rId2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251520" y="4963234"/>
            <a:ext cx="8424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mbria" pitchFamily="18" charset="0"/>
              </a:rPr>
              <a:t>Интеграция биометрической аутентификации в АБС собственной разработки с помощью комплекта разработчика </a:t>
            </a:r>
            <a:r>
              <a:rPr lang="en-US" dirty="0" smtClean="0">
                <a:latin typeface="Cambria" pitchFamily="18" charset="0"/>
              </a:rPr>
              <a:t>BSDK.</a:t>
            </a:r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dirty="0" smtClean="0">
                <a:latin typeface="Cambria" pitchFamily="18" charset="0"/>
              </a:rPr>
              <a:t>Оборудование более 2000 рабочих станций.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1520" y="4653136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Банк Авангард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9817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1520" y="212641"/>
            <a:ext cx="56521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Cambria" pitchFamily="18" charset="0"/>
              </a:rPr>
              <a:t>М</a:t>
            </a:r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ировой эксперт, создатель 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и лидер </a:t>
            </a:r>
            <a:r>
              <a:rPr lang="ru-RU" sz="2800" b="1" dirty="0">
                <a:solidFill>
                  <a:srgbClr val="002060"/>
                </a:solidFill>
                <a:latin typeface="Cambria" pitchFamily="18" charset="0"/>
              </a:rPr>
              <a:t>российского </a:t>
            </a:r>
            <a:endParaRPr lang="ru-RU" sz="2800" b="1" dirty="0" smtClean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биометрического рынка.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652801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dirty="0" smtClean="0"/>
              <a:t>15 лет на рынке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263691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dirty="0" smtClean="0"/>
              <a:t>Более 5000 проектов по всему миру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23528" y="213285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dirty="0" smtClean="0"/>
              <a:t>№1 в России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23528" y="364502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dirty="0" smtClean="0"/>
              <a:t>Свыше 400 000 сотрудников ежедневно идентифицируются с помощью биометрических технологий </a:t>
            </a:r>
            <a:r>
              <a:rPr lang="en-US" dirty="0" smtClean="0"/>
              <a:t>BioLink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18566" y="4438853"/>
            <a:ext cx="8645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dirty="0" smtClean="0"/>
              <a:t>Один из крупнейших проектов за всю историю мирового рынка:</a:t>
            </a:r>
          </a:p>
          <a:p>
            <a:r>
              <a:rPr lang="ru-RU" dirty="0"/>
              <a:t> </a:t>
            </a:r>
            <a:r>
              <a:rPr lang="ru-RU" dirty="0" smtClean="0"/>
              <a:t>    Биометрическая идентификация 60 млн. человек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23528" y="3140968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dirty="0" smtClean="0"/>
              <a:t>Дистрибьюторы в 20 странах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23528" y="572396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dirty="0" smtClean="0"/>
              <a:t>Лицензии ФСТЭК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23528" y="5291916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dirty="0" smtClean="0"/>
              <a:t>Официальный партнер </a:t>
            </a:r>
            <a:r>
              <a:rPr lang="en-US" dirty="0" smtClean="0"/>
              <a:t>Microsoft</a:t>
            </a:r>
            <a:endParaRPr lang="ru-RU" dirty="0"/>
          </a:p>
        </p:txBody>
      </p:sp>
      <p:pic>
        <p:nvPicPr>
          <p:cNvPr id="2050" name="Picture 2" descr="C:\Users\Антон\Desktop\Ea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92696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4" descr="BioLink Logo_full_rus"/>
          <p:cNvPicPr>
            <a:picLocks noChangeAspect="1" noChangeArrowheads="1"/>
          </p:cNvPicPr>
          <p:nvPr/>
        </p:nvPicPr>
        <p:blipFill>
          <a:blip r:embed="rId3" cstate="print"/>
          <a:srcRect b="45340"/>
          <a:stretch>
            <a:fillRect/>
          </a:stretch>
        </p:blipFill>
        <p:spPr bwMode="auto">
          <a:xfrm>
            <a:off x="5622275" y="116632"/>
            <a:ext cx="3521725" cy="813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9817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pic>
        <p:nvPicPr>
          <p:cNvPr id="22" name="Picture 34" descr="BioLink Logo_full_rus"/>
          <p:cNvPicPr>
            <a:picLocks noChangeAspect="1" noChangeArrowheads="1"/>
          </p:cNvPicPr>
          <p:nvPr/>
        </p:nvPicPr>
        <p:blipFill>
          <a:blip r:embed="rId2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1835696" y="0"/>
            <a:ext cx="7308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Биометрические решения для банков 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-216024" y="620688"/>
            <a:ext cx="3131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Cambria" pitchFamily="18" charset="0"/>
              </a:rPr>
              <a:t>Информационная безопасность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47864" y="620688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Cambria" pitchFamily="18" charset="0"/>
              </a:rPr>
              <a:t>Минимизация</a:t>
            </a:r>
          </a:p>
          <a:p>
            <a:pPr algn="ctr"/>
            <a:r>
              <a:rPr lang="ru-RU" sz="2000" b="1" dirty="0" smtClean="0">
                <a:latin typeface="Cambria" pitchFamily="18" charset="0"/>
              </a:rPr>
              <a:t> рисков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084168" y="632882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Cambria" pitchFamily="18" charset="0"/>
              </a:rPr>
              <a:t>Учет рабочего времени </a:t>
            </a:r>
          </a:p>
          <a:p>
            <a:pPr algn="ctr"/>
            <a:r>
              <a:rPr lang="ru-RU" sz="2000" b="1" dirty="0" smtClean="0">
                <a:latin typeface="Cambria" pitchFamily="18" charset="0"/>
              </a:rPr>
              <a:t>и  контроль доступа</a:t>
            </a: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2843808" y="764704"/>
            <a:ext cx="0" cy="5184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6012160" y="791126"/>
            <a:ext cx="0" cy="50861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79512" y="2161887"/>
            <a:ext cx="2664296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Cambria" pitchFamily="18" charset="0"/>
              </a:rPr>
              <a:t>Биометрическая и многофакторная аутентификация пользователей </a:t>
            </a:r>
          </a:p>
          <a:p>
            <a:pPr>
              <a:buFont typeface="Wingdings" pitchFamily="2" charset="2"/>
              <a:buChar char="§"/>
            </a:pPr>
            <a:endParaRPr lang="ru-RU" sz="2000" dirty="0" smtClean="0">
              <a:latin typeface="Cambria" pitchFamily="18" charset="0"/>
            </a:endParaRPr>
          </a:p>
          <a:p>
            <a:r>
              <a:rPr lang="en-US" sz="2000" dirty="0" smtClean="0">
                <a:latin typeface="Cambria" pitchFamily="18" charset="0"/>
              </a:rPr>
              <a:t>Single Sign On (SSO)</a:t>
            </a:r>
          </a:p>
          <a:p>
            <a:pPr>
              <a:buFont typeface="Wingdings" pitchFamily="2" charset="2"/>
              <a:buChar char="§"/>
            </a:pPr>
            <a:endParaRPr lang="en-US" sz="2000" dirty="0" smtClean="0">
              <a:latin typeface="Cambria" pitchFamily="18" charset="0"/>
            </a:endParaRPr>
          </a:p>
          <a:p>
            <a:r>
              <a:rPr lang="ru-RU" sz="2000" dirty="0" smtClean="0">
                <a:latin typeface="Cambria" pitchFamily="18" charset="0"/>
              </a:rPr>
              <a:t>Интеграция </a:t>
            </a:r>
            <a:r>
              <a:rPr lang="en-US" sz="2000" dirty="0" smtClean="0">
                <a:latin typeface="Cambria" pitchFamily="18" charset="0"/>
              </a:rPr>
              <a:t>c Active Directory </a:t>
            </a:r>
          </a:p>
          <a:p>
            <a:endParaRPr lang="en-US" sz="2000" dirty="0" smtClean="0">
              <a:latin typeface="Cambria" pitchFamily="18" charset="0"/>
            </a:endParaRPr>
          </a:p>
          <a:p>
            <a:r>
              <a:rPr lang="ru-RU" sz="2000" dirty="0" smtClean="0">
                <a:latin typeface="Cambria" pitchFamily="18" charset="0"/>
              </a:rPr>
              <a:t>Поддержка терминальных сервисов</a:t>
            </a:r>
            <a:endParaRPr lang="en-US" sz="2000" dirty="0" smtClean="0">
              <a:latin typeface="Cambria" pitchFamily="18" charset="0"/>
            </a:endParaRPr>
          </a:p>
          <a:p>
            <a:pPr>
              <a:buFont typeface="Wingdings" pitchFamily="2" charset="2"/>
              <a:buChar char="§"/>
            </a:pPr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2915816" y="2204864"/>
            <a:ext cx="30963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Cambria" pitchFamily="18" charset="0"/>
              </a:rPr>
              <a:t>Мультибиометрическая</a:t>
            </a:r>
          </a:p>
          <a:p>
            <a:r>
              <a:rPr lang="ru-RU" sz="2000" dirty="0" smtClean="0">
                <a:latin typeface="Cambria" pitchFamily="18" charset="0"/>
              </a:rPr>
              <a:t>система идентификации клиентов банка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915816" y="3369186"/>
            <a:ext cx="2736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Cambria" pitchFamily="18" charset="0"/>
              </a:rPr>
              <a:t>Масштабирование БД до 100 млн. клиентов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915816" y="4293096"/>
            <a:ext cx="28803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Cambria" pitchFamily="18" charset="0"/>
              </a:rPr>
              <a:t>Идентификация по отпечаткам пальцев, фотографиям, радужной оболочке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156176" y="2217638"/>
            <a:ext cx="280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Максимально точный учет отработанного времени </a:t>
            </a:r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6156176" y="3356992"/>
            <a:ext cx="280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Неограниченное</a:t>
            </a:r>
          </a:p>
          <a:p>
            <a:r>
              <a:rPr lang="ru-RU" dirty="0" smtClean="0"/>
              <a:t>количество отделений банка</a:t>
            </a:r>
            <a:endParaRPr lang="ru-RU" dirty="0"/>
          </a:p>
        </p:txBody>
      </p:sp>
      <p:sp>
        <p:nvSpPr>
          <p:cNvPr id="42" name="TextBox 41"/>
          <p:cNvSpPr txBox="1"/>
          <p:nvPr/>
        </p:nvSpPr>
        <p:spPr>
          <a:xfrm>
            <a:off x="6156176" y="4510861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Интеграция с 1С, </a:t>
            </a:r>
            <a:r>
              <a:rPr lang="en-US" dirty="0" smtClean="0"/>
              <a:t>SAP </a:t>
            </a:r>
            <a:r>
              <a:rPr lang="ru-RU" dirty="0" smtClean="0"/>
              <a:t>и другими приложениями</a:t>
            </a:r>
            <a:endParaRPr lang="ru-RU" dirty="0"/>
          </a:p>
        </p:txBody>
      </p:sp>
      <p:sp>
        <p:nvSpPr>
          <p:cNvPr id="43" name="TextBox 42"/>
          <p:cNvSpPr txBox="1"/>
          <p:nvPr/>
        </p:nvSpPr>
        <p:spPr>
          <a:xfrm>
            <a:off x="6156176" y="5302949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Доступ в помещения по отпечаткам пальцев</a:t>
            </a:r>
            <a:endParaRPr lang="ru-RU" dirty="0"/>
          </a:p>
        </p:txBody>
      </p:sp>
      <p:pic>
        <p:nvPicPr>
          <p:cNvPr id="44" name="Picture 2" descr="C:\Users\AMikhailov\Desktop\Anton\WORK\BioLink Client ID (CA)\BioLink CI Logo Fina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340768"/>
            <a:ext cx="2160240" cy="735083"/>
          </a:xfrm>
          <a:prstGeom prst="rect">
            <a:avLst/>
          </a:prstGeom>
          <a:noFill/>
        </p:spPr>
      </p:pic>
      <p:pic>
        <p:nvPicPr>
          <p:cNvPr id="45" name="Picture 4" descr="S:\BioLink\MARKETING\МАКЕТЫ\ЛОГО\biotime\BioTimeLogo_newFina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1412776"/>
            <a:ext cx="1368152" cy="651550"/>
          </a:xfrm>
          <a:prstGeom prst="rect">
            <a:avLst/>
          </a:prstGeom>
          <a:noFill/>
        </p:spPr>
      </p:pic>
      <p:pic>
        <p:nvPicPr>
          <p:cNvPr id="1026" name="Picture 2" descr="C:\Users\AMikhailov\Desktop\IDenium Logo Transparen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484784"/>
            <a:ext cx="2188569" cy="4320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9817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6394725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BioLink Solutions. 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Cambria" pitchFamily="18" charset="0"/>
              </a:rPr>
              <a:t>Биометрические технологии в финсекторе.</a:t>
            </a:r>
          </a:p>
        </p:txBody>
      </p:sp>
      <p:pic>
        <p:nvPicPr>
          <p:cNvPr id="9" name="Picture 34" descr="BioLink Logo_full_rus"/>
          <p:cNvPicPr>
            <a:picLocks noChangeAspect="1" noChangeArrowheads="1"/>
          </p:cNvPicPr>
          <p:nvPr/>
        </p:nvPicPr>
        <p:blipFill>
          <a:blip r:embed="rId2" cstate="print"/>
          <a:srcRect b="45340"/>
          <a:stretch>
            <a:fillRect/>
          </a:stretch>
        </p:blipFill>
        <p:spPr bwMode="auto">
          <a:xfrm>
            <a:off x="37518" y="44624"/>
            <a:ext cx="187018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2051720" y="908720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Cambria" pitchFamily="18" charset="0"/>
              </a:rPr>
              <a:t>Спасибо за внимание! </a:t>
            </a:r>
            <a:endParaRPr lang="ru-RU" sz="28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51720" y="2204864"/>
            <a:ext cx="4680520" cy="1838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700"/>
              </a:spcAft>
            </a:pP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itchFamily="18" charset="0"/>
              </a:rPr>
              <a:t>Москва, ул. Авангардная, д. 3</a:t>
            </a:r>
            <a:endParaRPr 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Cambria" pitchFamily="18" charset="0"/>
            </a:endParaRPr>
          </a:p>
          <a:p>
            <a:pPr>
              <a:spcAft>
                <a:spcPts val="700"/>
              </a:spcAft>
            </a:pP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itchFamily="18" charset="0"/>
              </a:rPr>
              <a:t>+7 (495) 645 – 87 - 03</a:t>
            </a:r>
            <a:endParaRPr 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Cambria" pitchFamily="18" charset="0"/>
            </a:endParaRPr>
          </a:p>
          <a:p>
            <a:pPr>
              <a:spcAft>
                <a:spcPts val="700"/>
              </a:spcAft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itchFamily="18" charset="0"/>
              </a:rPr>
              <a:t>www.biolink.ru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itchFamily="18" charset="0"/>
              </a:rPr>
              <a:t>/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itchFamily="18" charset="0"/>
              </a:rPr>
              <a:t>www.idenium.ru</a:t>
            </a:r>
            <a:endParaRPr lang="en-US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Cambria" pitchFamily="18" charset="0"/>
            </a:endParaRPr>
          </a:p>
          <a:p>
            <a:pPr>
              <a:spcAft>
                <a:spcPts val="700"/>
              </a:spcAft>
            </a:pP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itchFamily="18" charset="0"/>
              </a:rPr>
              <a:t>biolink@biolink.ru</a:t>
            </a:r>
            <a:endParaRPr lang="ru-RU" sz="2400" dirty="0">
              <a:solidFill>
                <a:schemeClr val="tx1">
                  <a:lumMod val="85000"/>
                  <a:lumOff val="15000"/>
                </a:schemeClr>
              </a:solidFill>
              <a:latin typeface="Cambr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51720" y="1743199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BioLink Solutions </a:t>
            </a:r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Russia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mbria" pitchFamily="18" charset="0"/>
              </a:rPr>
              <a:t> </a:t>
            </a:r>
            <a:endPara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Cambr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4582869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Все наши продукты доступны для полнофункционального </a:t>
            </a:r>
            <a:r>
              <a:rPr lang="ru-RU" b="1" u="sng" dirty="0" smtClean="0">
                <a:solidFill>
                  <a:srgbClr val="002060"/>
                </a:solidFill>
                <a:latin typeface="Cambria" pitchFamily="18" charset="0"/>
              </a:rPr>
              <a:t>бесплатного </a:t>
            </a:r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тестирования – просто напишите или позвоните нам! </a:t>
            </a:r>
            <a:endParaRPr lang="ru-RU" b="1" dirty="0">
              <a:solidFill>
                <a:srgbClr val="002060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817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762</TotalTime>
  <Words>1161</Words>
  <Application>Microsoft Office PowerPoint</Application>
  <PresentationFormat>Экран (4:3)</PresentationFormat>
  <Paragraphs>236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Исполнительная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Антон</dc:creator>
  <cp:lastModifiedBy>AMikhailov</cp:lastModifiedBy>
  <cp:revision>141</cp:revision>
  <dcterms:created xsi:type="dcterms:W3CDTF">2011-10-18T09:25:09Z</dcterms:created>
  <dcterms:modified xsi:type="dcterms:W3CDTF">2011-11-01T08:37:47Z</dcterms:modified>
</cp:coreProperties>
</file>